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1" r:id="rId5"/>
    <p:sldId id="273" r:id="rId6"/>
    <p:sldId id="259" r:id="rId7"/>
    <p:sldId id="260" r:id="rId8"/>
    <p:sldId id="263" r:id="rId9"/>
    <p:sldId id="267" r:id="rId10"/>
    <p:sldId id="262" r:id="rId11"/>
    <p:sldId id="268" r:id="rId12"/>
    <p:sldId id="269" r:id="rId13"/>
    <p:sldId id="264" r:id="rId14"/>
    <p:sldId id="265" r:id="rId15"/>
    <p:sldId id="271" r:id="rId16"/>
    <p:sldId id="283" r:id="rId17"/>
    <p:sldId id="270" r:id="rId18"/>
    <p:sldId id="275" r:id="rId19"/>
    <p:sldId id="272" r:id="rId20"/>
    <p:sldId id="266" r:id="rId21"/>
    <p:sldId id="274" r:id="rId22"/>
    <p:sldId id="281" r:id="rId23"/>
    <p:sldId id="282" r:id="rId24"/>
    <p:sldId id="276" r:id="rId25"/>
    <p:sldId id="277" r:id="rId26"/>
    <p:sldId id="278" r:id="rId27"/>
    <p:sldId id="279" r:id="rId28"/>
    <p:sldId id="285" r:id="rId29"/>
    <p:sldId id="280" r:id="rId30"/>
    <p:sldId id="284" r:id="rId31"/>
    <p:sldId id="286" r:id="rId32"/>
    <p:sldId id="306" r:id="rId33"/>
    <p:sldId id="287" r:id="rId34"/>
    <p:sldId id="288" r:id="rId35"/>
    <p:sldId id="289" r:id="rId36"/>
    <p:sldId id="290" r:id="rId37"/>
    <p:sldId id="291" r:id="rId38"/>
    <p:sldId id="302" r:id="rId39"/>
    <p:sldId id="292" r:id="rId40"/>
    <p:sldId id="293" r:id="rId41"/>
    <p:sldId id="294" r:id="rId42"/>
    <p:sldId id="295" r:id="rId43"/>
    <p:sldId id="321" r:id="rId44"/>
    <p:sldId id="296" r:id="rId45"/>
    <p:sldId id="297" r:id="rId46"/>
    <p:sldId id="298" r:id="rId47"/>
    <p:sldId id="299" r:id="rId48"/>
    <p:sldId id="323" r:id="rId49"/>
    <p:sldId id="324" r:id="rId50"/>
    <p:sldId id="322" r:id="rId51"/>
    <p:sldId id="300" r:id="rId52"/>
    <p:sldId id="303" r:id="rId53"/>
    <p:sldId id="304" r:id="rId54"/>
    <p:sldId id="305" r:id="rId55"/>
    <p:sldId id="308" r:id="rId56"/>
    <p:sldId id="307" r:id="rId57"/>
    <p:sldId id="320" r:id="rId58"/>
    <p:sldId id="309" r:id="rId59"/>
    <p:sldId id="301" r:id="rId60"/>
    <p:sldId id="310" r:id="rId61"/>
    <p:sldId id="311" r:id="rId62"/>
    <p:sldId id="314" r:id="rId63"/>
    <p:sldId id="315" r:id="rId64"/>
    <p:sldId id="312" r:id="rId65"/>
    <p:sldId id="325" r:id="rId66"/>
    <p:sldId id="317" r:id="rId67"/>
    <p:sldId id="318" r:id="rId68"/>
    <p:sldId id="319" r:id="rId69"/>
    <p:sldId id="316" r:id="rId70"/>
    <p:sldId id="313" r:id="rId71"/>
    <p:sldId id="326" r:id="rId72"/>
    <p:sldId id="333" r:id="rId73"/>
    <p:sldId id="332" r:id="rId74"/>
    <p:sldId id="327" r:id="rId75"/>
    <p:sldId id="330" r:id="rId76"/>
    <p:sldId id="328" r:id="rId77"/>
    <p:sldId id="334" r:id="rId78"/>
    <p:sldId id="329" r:id="rId79"/>
    <p:sldId id="331" r:id="rId80"/>
    <p:sldId id="335" r:id="rId81"/>
    <p:sldId id="338" r:id="rId82"/>
    <p:sldId id="339" r:id="rId83"/>
    <p:sldId id="336" r:id="rId84"/>
    <p:sldId id="337" r:id="rId85"/>
    <p:sldId id="340" r:id="rId86"/>
    <p:sldId id="341" r:id="rId87"/>
    <p:sldId id="342" r:id="rId88"/>
    <p:sldId id="343" r:id="rId89"/>
    <p:sldId id="344" r:id="rId90"/>
    <p:sldId id="346" r:id="rId91"/>
    <p:sldId id="348" r:id="rId92"/>
    <p:sldId id="347" r:id="rId93"/>
    <p:sldId id="345" r:id="rId9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9" autoAdjust="0"/>
    <p:restoredTop sz="94622" autoAdjust="0"/>
  </p:normalViewPr>
  <p:slideViewPr>
    <p:cSldViewPr>
      <p:cViewPr varScale="1">
        <p:scale>
          <a:sx n="70" d="100"/>
          <a:sy n="70" d="100"/>
        </p:scale>
        <p:origin x="-114" y="-7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8FC8974-E70C-47A3-B855-44A361ED64FD}" type="datetimeFigureOut">
              <a:rPr lang="en-US" smtClean="0"/>
              <a:t>4/19/2012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73B55C-9BD6-450D-A392-C98AA64C0370}" type="slidenum">
              <a:rPr lang="en-US" smtClean="0"/>
              <a:t>‹#›</a:t>
            </a:fld>
            <a:endParaRPr lang="en-US"/>
          </a:p>
        </p:txBody>
      </p:sp>
    </p:spTree>
    <p:extLst>
      <p:ext uri="{BB962C8B-B14F-4D97-AF65-F5344CB8AC3E}">
        <p14:creationId xmlns:p14="http://schemas.microsoft.com/office/powerpoint/2010/main" val="15463113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FC8974-E70C-47A3-B855-44A361ED64FD}" type="datetimeFigureOut">
              <a:rPr lang="en-US" smtClean="0"/>
              <a:t>4/19/2012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73B55C-9BD6-450D-A392-C98AA64C0370}" type="slidenum">
              <a:rPr lang="en-US" smtClean="0"/>
              <a:t>‹#›</a:t>
            </a:fld>
            <a:endParaRPr lang="en-US"/>
          </a:p>
        </p:txBody>
      </p:sp>
    </p:spTree>
    <p:extLst>
      <p:ext uri="{BB962C8B-B14F-4D97-AF65-F5344CB8AC3E}">
        <p14:creationId xmlns:p14="http://schemas.microsoft.com/office/powerpoint/2010/main" val="698506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FC8974-E70C-47A3-B855-44A361ED64FD}" type="datetimeFigureOut">
              <a:rPr lang="en-US" smtClean="0"/>
              <a:t>4/19/2012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73B55C-9BD6-450D-A392-C98AA64C0370}" type="slidenum">
              <a:rPr lang="en-US" smtClean="0"/>
              <a:t>‹#›</a:t>
            </a:fld>
            <a:endParaRPr lang="en-US"/>
          </a:p>
        </p:txBody>
      </p:sp>
    </p:spTree>
    <p:extLst>
      <p:ext uri="{BB962C8B-B14F-4D97-AF65-F5344CB8AC3E}">
        <p14:creationId xmlns:p14="http://schemas.microsoft.com/office/powerpoint/2010/main" val="2705154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FC8974-E70C-47A3-B855-44A361ED64FD}" type="datetimeFigureOut">
              <a:rPr lang="en-US" smtClean="0"/>
              <a:t>4/19/2012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73B55C-9BD6-450D-A392-C98AA64C0370}" type="slidenum">
              <a:rPr lang="en-US" smtClean="0"/>
              <a:t>‹#›</a:t>
            </a:fld>
            <a:endParaRPr lang="en-US"/>
          </a:p>
        </p:txBody>
      </p:sp>
    </p:spTree>
    <p:extLst>
      <p:ext uri="{BB962C8B-B14F-4D97-AF65-F5344CB8AC3E}">
        <p14:creationId xmlns:p14="http://schemas.microsoft.com/office/powerpoint/2010/main" val="755877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FC8974-E70C-47A3-B855-44A361ED64FD}" type="datetimeFigureOut">
              <a:rPr lang="en-US" smtClean="0"/>
              <a:t>4/19/2012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73B55C-9BD6-450D-A392-C98AA64C0370}" type="slidenum">
              <a:rPr lang="en-US" smtClean="0"/>
              <a:t>‹#›</a:t>
            </a:fld>
            <a:endParaRPr lang="en-US"/>
          </a:p>
        </p:txBody>
      </p:sp>
    </p:spTree>
    <p:extLst>
      <p:ext uri="{BB962C8B-B14F-4D97-AF65-F5344CB8AC3E}">
        <p14:creationId xmlns:p14="http://schemas.microsoft.com/office/powerpoint/2010/main" val="1745037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8FC8974-E70C-47A3-B855-44A361ED64FD}" type="datetimeFigureOut">
              <a:rPr lang="en-US" smtClean="0"/>
              <a:t>4/19/2012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73B55C-9BD6-450D-A392-C98AA64C0370}" type="slidenum">
              <a:rPr lang="en-US" smtClean="0"/>
              <a:t>‹#›</a:t>
            </a:fld>
            <a:endParaRPr lang="en-US"/>
          </a:p>
        </p:txBody>
      </p:sp>
    </p:spTree>
    <p:extLst>
      <p:ext uri="{BB962C8B-B14F-4D97-AF65-F5344CB8AC3E}">
        <p14:creationId xmlns:p14="http://schemas.microsoft.com/office/powerpoint/2010/main" val="1963583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8FC8974-E70C-47A3-B855-44A361ED64FD}" type="datetimeFigureOut">
              <a:rPr lang="en-US" smtClean="0"/>
              <a:t>4/19/2012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73B55C-9BD6-450D-A392-C98AA64C0370}" type="slidenum">
              <a:rPr lang="en-US" smtClean="0"/>
              <a:t>‹#›</a:t>
            </a:fld>
            <a:endParaRPr lang="en-US"/>
          </a:p>
        </p:txBody>
      </p:sp>
    </p:spTree>
    <p:extLst>
      <p:ext uri="{BB962C8B-B14F-4D97-AF65-F5344CB8AC3E}">
        <p14:creationId xmlns:p14="http://schemas.microsoft.com/office/powerpoint/2010/main" val="1694850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8FC8974-E70C-47A3-B855-44A361ED64FD}" type="datetimeFigureOut">
              <a:rPr lang="en-US" smtClean="0"/>
              <a:t>4/19/2012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73B55C-9BD6-450D-A392-C98AA64C0370}" type="slidenum">
              <a:rPr lang="en-US" smtClean="0"/>
              <a:t>‹#›</a:t>
            </a:fld>
            <a:endParaRPr lang="en-US"/>
          </a:p>
        </p:txBody>
      </p:sp>
    </p:spTree>
    <p:extLst>
      <p:ext uri="{BB962C8B-B14F-4D97-AF65-F5344CB8AC3E}">
        <p14:creationId xmlns:p14="http://schemas.microsoft.com/office/powerpoint/2010/main" val="899463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FC8974-E70C-47A3-B855-44A361ED64FD}" type="datetimeFigureOut">
              <a:rPr lang="en-US" smtClean="0"/>
              <a:t>4/19/2012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73B55C-9BD6-450D-A392-C98AA64C0370}" type="slidenum">
              <a:rPr lang="en-US" smtClean="0"/>
              <a:t>‹#›</a:t>
            </a:fld>
            <a:endParaRPr lang="en-US"/>
          </a:p>
        </p:txBody>
      </p:sp>
    </p:spTree>
    <p:extLst>
      <p:ext uri="{BB962C8B-B14F-4D97-AF65-F5344CB8AC3E}">
        <p14:creationId xmlns:p14="http://schemas.microsoft.com/office/powerpoint/2010/main" val="303630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FC8974-E70C-47A3-B855-44A361ED64FD}" type="datetimeFigureOut">
              <a:rPr lang="en-US" smtClean="0"/>
              <a:t>4/19/2012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73B55C-9BD6-450D-A392-C98AA64C0370}" type="slidenum">
              <a:rPr lang="en-US" smtClean="0"/>
              <a:t>‹#›</a:t>
            </a:fld>
            <a:endParaRPr lang="en-US"/>
          </a:p>
        </p:txBody>
      </p:sp>
    </p:spTree>
    <p:extLst>
      <p:ext uri="{BB962C8B-B14F-4D97-AF65-F5344CB8AC3E}">
        <p14:creationId xmlns:p14="http://schemas.microsoft.com/office/powerpoint/2010/main" val="2161359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FC8974-E70C-47A3-B855-44A361ED64FD}" type="datetimeFigureOut">
              <a:rPr lang="en-US" smtClean="0"/>
              <a:t>4/19/2012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73B55C-9BD6-450D-A392-C98AA64C0370}" type="slidenum">
              <a:rPr lang="en-US" smtClean="0"/>
              <a:t>‹#›</a:t>
            </a:fld>
            <a:endParaRPr lang="en-US"/>
          </a:p>
        </p:txBody>
      </p:sp>
    </p:spTree>
    <p:extLst>
      <p:ext uri="{BB962C8B-B14F-4D97-AF65-F5344CB8AC3E}">
        <p14:creationId xmlns:p14="http://schemas.microsoft.com/office/powerpoint/2010/main" val="19471843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FC8974-E70C-47A3-B855-44A361ED64FD}" type="datetimeFigureOut">
              <a:rPr lang="en-US" smtClean="0"/>
              <a:t>4/19/2012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73B55C-9BD6-450D-A392-C98AA64C0370}" type="slidenum">
              <a:rPr lang="en-US" smtClean="0"/>
              <a:t>‹#›</a:t>
            </a:fld>
            <a:endParaRPr lang="en-US"/>
          </a:p>
        </p:txBody>
      </p:sp>
    </p:spTree>
    <p:extLst>
      <p:ext uri="{BB962C8B-B14F-4D97-AF65-F5344CB8AC3E}">
        <p14:creationId xmlns:p14="http://schemas.microsoft.com/office/powerpoint/2010/main" val="13993215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hyperlink" Target="http://en.wikipedia.org/wiki/Energy_policy" TargetMode="External"/><Relationship Id="rId13" Type="http://schemas.openxmlformats.org/officeDocument/2006/relationships/hyperlink" Target="http://en.wikipedia.org/wiki/Immigration_policy" TargetMode="External"/><Relationship Id="rId3" Type="http://schemas.openxmlformats.org/officeDocument/2006/relationships/hyperlink" Target="http://en.wikipedia.org/wiki/Defence_policy" TargetMode="External"/><Relationship Id="rId7" Type="http://schemas.openxmlformats.org/officeDocument/2006/relationships/hyperlink" Target="http://en.wikipedia.org/wiki/Education_policy" TargetMode="External"/><Relationship Id="rId12" Type="http://schemas.openxmlformats.org/officeDocument/2006/relationships/hyperlink" Target="http://en.wikipedia.org/wiki/Housing_policy" TargetMode="External"/><Relationship Id="rId2" Type="http://schemas.openxmlformats.org/officeDocument/2006/relationships/hyperlink" Target="http://en.wikipedia.org/wiki/Agricultural_policy" TargetMode="External"/><Relationship Id="rId16" Type="http://schemas.openxmlformats.org/officeDocument/2006/relationships/hyperlink" Target="http://en.wikipedia.org/wiki/Social_policy" TargetMode="External"/><Relationship Id="rId1" Type="http://schemas.openxmlformats.org/officeDocument/2006/relationships/slideLayout" Target="../slideLayouts/slideLayout4.xml"/><Relationship Id="rId6" Type="http://schemas.openxmlformats.org/officeDocument/2006/relationships/hyperlink" Target="http://en.wikipedia.org/wiki/Economic_policy" TargetMode="External"/><Relationship Id="rId11" Type="http://schemas.openxmlformats.org/officeDocument/2006/relationships/hyperlink" Target="http://en.wikipedia.org/wiki/Health_policy" TargetMode="External"/><Relationship Id="rId5" Type="http://schemas.openxmlformats.org/officeDocument/2006/relationships/hyperlink" Target="http://en.wikipedia.org/wiki/Drug_policy" TargetMode="External"/><Relationship Id="rId15" Type="http://schemas.openxmlformats.org/officeDocument/2006/relationships/hyperlink" Target="http://en.wikipedia.org/wiki/Science_policy" TargetMode="External"/><Relationship Id="rId10" Type="http://schemas.openxmlformats.org/officeDocument/2006/relationships/hyperlink" Target="http://en.wikipedia.org/wiki/Foreign_policy" TargetMode="External"/><Relationship Id="rId4" Type="http://schemas.openxmlformats.org/officeDocument/2006/relationships/hyperlink" Target="http://en.wikipedia.org/wiki/Domestic_policy" TargetMode="External"/><Relationship Id="rId9" Type="http://schemas.openxmlformats.org/officeDocument/2006/relationships/hyperlink" Target="http://en.wikipedia.org/wiki/Environmental_policy" TargetMode="External"/><Relationship Id="rId14" Type="http://schemas.openxmlformats.org/officeDocument/2006/relationships/hyperlink" Target="http://en.wikipedia.org/wiki/Industrial_policy"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www.cppp.org/" TargetMode="External"/><Relationship Id="rId2" Type="http://schemas.openxmlformats.org/officeDocument/2006/relationships/hyperlink" Target="http://www.texaspolicy.com/"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hyperlink" Target="http://core.ecu.edu/engl/smithcath/ppolicy_book/home.htm" TargetMode="External"/><Relationship Id="rId2" Type="http://schemas.openxmlformats.org/officeDocument/2006/relationships/hyperlink" Target="http://core.ecu.edu/engl/smithcath/ppolicy_book/7790S08/index.htm" TargetMode="External"/><Relationship Id="rId1" Type="http://schemas.openxmlformats.org/officeDocument/2006/relationships/slideLayout" Target="../slideLayouts/slideLayout6.xml"/><Relationship Id="rId6" Type="http://schemas.openxmlformats.org/officeDocument/2006/relationships/hyperlink" Target="http://www.google.com/url?sa=t&amp;rct=j&amp;q=&amp;esrc=s&amp;frm=1&amp;source=web&amp;cd=5&amp;ved=0CF4QFjAE&amp;url=http%3A%2F%2Fwww.utdallas.edu%2F~dmcnulty%2FPublic%2520Policy%2C%2520McNulty%2C%25201-16-03.ppt&amp;ei=3PuTT9noLYTC2wWCucCFBQ&amp;usg=AFQjCNHXa42ias_X1iLKc5SN3lT0K9u_Qw&amp;sig2=ySFXmRAavEFlFJHpxgRmWA" TargetMode="External"/><Relationship Id="rId5" Type="http://schemas.openxmlformats.org/officeDocument/2006/relationships/hyperlink" Target="http://people.hofstra.edu/geotrans/eng/ch9en/conc9en/ch9c2en.html" TargetMode="External"/><Relationship Id="rId4" Type="http://schemas.openxmlformats.org/officeDocument/2006/relationships/hyperlink" Target="http://thisnation.com/textbook/processes-policyprocess.html" TargetMode="External"/></Relationships>
</file>

<file path=ppt/slides/_rels/slide29.xml.rels><?xml version="1.0" encoding="UTF-8" standalone="yes"?>
<Relationships xmlns="http://schemas.openxmlformats.org/package/2006/relationships"><Relationship Id="rId2" Type="http://schemas.openxmlformats.org/officeDocument/2006/relationships/hyperlink" Target="http://www.leadershipinstitute.org/resources/The%20Laws%20Of%20The%20Public%20Policy%20Process.pdf"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http://en.wikipedia.org/wiki/Stand-your-ground_law" TargetMode="External"/><Relationship Id="rId2" Type="http://schemas.openxmlformats.org/officeDocument/2006/relationships/hyperlink" Target="http://en.wikipedia.org/wiki/Shooting_of_Trayvon_Martin" TargetMode="Externa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hyperlink" Target="http://www.amazon.com/Making-Issue-Child-Abuse-Political/dp/0226572013" TargetMode="Externa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hyperlink" Target="http://www.unc.edu/~fbaum/articles/Political_Agendas.pdf" TargetMode="External"/><Relationship Id="rId2" Type="http://schemas.openxmlformats.org/officeDocument/2006/relationships/hyperlink" Target="http://en.wikipedia.org/wiki/Agenda-setting_theory"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hyperlink" Target="http://profwork.org/pp/study/define.html" TargetMode="Externa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hyperlink" Target="http://en.wikipedia.org/wiki/Hidden_Welfare_State" TargetMode="Externa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hyperlink" Target="http://www.thefreedictionary.com/condition" TargetMode="External"/><Relationship Id="rId2" Type="http://schemas.openxmlformats.org/officeDocument/2006/relationships/hyperlink" Target="http://www.thefreedictionary.com/problem" TargetMode="Externa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hyperlink" Target="http://en.wikipedia.org/wiki/List_of_think_tanks_in_the_United_States" TargetMode="External"/><Relationship Id="rId2" Type="http://schemas.openxmlformats.org/officeDocument/2006/relationships/hyperlink" Target="http://en.wikipedia.org/wiki/Think_tank" TargetMode="Externa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hyperlink" Target="http://en.wikipedia.org/wiki/Tort_reform" TargetMode="Externa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hyperlink" Target="http://www.lancastereaglegazette.com/article/20120411/OPINION04/204110317/STOCK-Act-should-not-taken-6-years-pass" TargetMode="External"/><Relationship Id="rId2" Type="http://schemas.openxmlformats.org/officeDocument/2006/relationships/hyperlink" Target="http://www.politico.com/news/stories/0212/72391.html"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www.saylor.org/courses/polsc431/" TargetMode="External"/><Relationship Id="rId2" Type="http://schemas.openxmlformats.org/officeDocument/2006/relationships/hyperlink" Target="http://en.wikipedia.org/wiki/Public_policy" TargetMode="Externa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hyperlink" Target="http://en.wikipedia.org/wiki/Iron_triangle_(US_politics)" TargetMode="Externa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hyperlink" Target="http://en.wikipedia.org/wiki/Logrolling" TargetMode="Externa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hyperlink" Target="https://courses.worldcampus.psu.edu/welcome/plsc490/lesson05_02.html" TargetMode="Externa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hyperlink" Target="http://en.wikipedia.org/wiki/Rulemaking" TargetMode="Externa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3" Type="http://schemas.openxmlformats.org/officeDocument/2006/relationships/hyperlink" Target="http://www.regulations.gov/" TargetMode="External"/><Relationship Id="rId2" Type="http://schemas.openxmlformats.org/officeDocument/2006/relationships/hyperlink" Target="http://www.dol.gov/asp/regs/rulemaking.htm" TargetMode="External"/><Relationship Id="rId1" Type="http://schemas.openxmlformats.org/officeDocument/2006/relationships/slideLayout" Target="../slideLayouts/slideLayout6.xml"/><Relationship Id="rId6" Type="http://schemas.openxmlformats.org/officeDocument/2006/relationships/hyperlink" Target="http://en.wikipedia.org/wiki/Federal_Register" TargetMode="External"/><Relationship Id="rId5" Type="http://schemas.openxmlformats.org/officeDocument/2006/relationships/hyperlink" Target="http://en.wikipedia.org/wiki/Office_of_Information_and_Regulatory_Affairs" TargetMode="External"/><Relationship Id="rId4" Type="http://schemas.openxmlformats.org/officeDocument/2006/relationships/hyperlink" Target="http://transition.fcc.gov/rules.html" TargetMode="Externa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hyperlink" Target="http://en.wikipedia.org/wiki/United_States_Agency_for_International_Development" TargetMode="External"/><Relationship Id="rId2" Type="http://schemas.openxmlformats.org/officeDocument/2006/relationships/hyperlink" Target="http://www.usaid.gov/our_work/democracy_and_governance/publications/pdfs/pnach306.pdf" TargetMode="Externa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hyperlink" Target="http://en.wikipedia.org/wiki/Dwight_Eisenhower" TargetMode="External"/><Relationship Id="rId2" Type="http://schemas.openxmlformats.org/officeDocument/2006/relationships/hyperlink" Target="http://en.wikipedia.org/wiki/Military%E2%80%93industrial_complex" TargetMode="External"/><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Public Policy</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635012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tells us that the public policy process is complex and sometimes never ending.</a:t>
            </a:r>
            <a:endParaRPr lang="en-US" dirty="0"/>
          </a:p>
        </p:txBody>
      </p:sp>
    </p:spTree>
    <p:extLst>
      <p:ext uri="{BB962C8B-B14F-4D97-AF65-F5344CB8AC3E}">
        <p14:creationId xmlns:p14="http://schemas.microsoft.com/office/powerpoint/2010/main" val="10178044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Here’s another definition: </a:t>
            </a:r>
            <a:br>
              <a:rPr lang="en-US" dirty="0" smtClean="0"/>
            </a:br>
            <a:r>
              <a:rPr lang="en-US" dirty="0" smtClean="0"/>
              <a:t/>
            </a:r>
            <a:br>
              <a:rPr lang="en-US" dirty="0" smtClean="0"/>
            </a:br>
            <a:r>
              <a:rPr lang="en-US" dirty="0"/>
              <a:t>Public Policy is whatever governments choose to do or not to </a:t>
            </a:r>
            <a:r>
              <a:rPr lang="en-US" dirty="0" smtClean="0"/>
              <a:t>do.</a:t>
            </a:r>
            <a:endParaRPr lang="en-US" dirty="0"/>
          </a:p>
        </p:txBody>
      </p:sp>
    </p:spTree>
    <p:extLst>
      <p:ext uri="{BB962C8B-B14F-4D97-AF65-F5344CB8AC3E}">
        <p14:creationId xmlns:p14="http://schemas.microsoft.com/office/powerpoint/2010/main" val="33355295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Whatever it chooses to do can be done in various ways and can involve different mechanisms.</a:t>
            </a:r>
            <a:br>
              <a:rPr lang="en-US" dirty="0" smtClean="0"/>
            </a:br>
            <a:r>
              <a:rPr lang="en-US" dirty="0" smtClean="0"/>
              <a:t/>
            </a:r>
            <a:br>
              <a:rPr lang="en-US" dirty="0" smtClean="0"/>
            </a:br>
            <a:r>
              <a:rPr lang="en-US" dirty="0" smtClean="0"/>
              <a:t>Public agencies can be established, regulations can be imposed, felonies created, incentives provided, </a:t>
            </a:r>
            <a:r>
              <a:rPr lang="en-US" dirty="0" err="1" smtClean="0"/>
              <a:t>etc</a:t>
            </a:r>
            <a:r>
              <a:rPr lang="en-US" dirty="0" smtClean="0"/>
              <a:t> . . . </a:t>
            </a:r>
            <a:endParaRPr lang="en-US" dirty="0"/>
          </a:p>
        </p:txBody>
      </p:sp>
    </p:spTree>
    <p:extLst>
      <p:ext uri="{BB962C8B-B14F-4D97-AF65-F5344CB8AC3E}">
        <p14:creationId xmlns:p14="http://schemas.microsoft.com/office/powerpoint/2010/main" val="33355295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So public policy isn’t just </a:t>
            </a:r>
            <a:r>
              <a:rPr lang="en-US" i="1" dirty="0" smtClean="0"/>
              <a:t>what</a:t>
            </a:r>
            <a:r>
              <a:rPr lang="en-US" dirty="0" smtClean="0"/>
              <a:t> government does, </a:t>
            </a:r>
            <a:br>
              <a:rPr lang="en-US" dirty="0" smtClean="0"/>
            </a:br>
            <a:r>
              <a:rPr lang="en-US" dirty="0" smtClean="0"/>
              <a:t/>
            </a:r>
            <a:br>
              <a:rPr lang="en-US" dirty="0" smtClean="0"/>
            </a:br>
            <a:r>
              <a:rPr lang="en-US" dirty="0" smtClean="0"/>
              <a:t/>
            </a:r>
            <a:br>
              <a:rPr lang="en-US" dirty="0" smtClean="0"/>
            </a:br>
            <a:r>
              <a:rPr lang="en-US" dirty="0" smtClean="0"/>
              <a:t>its </a:t>
            </a:r>
            <a:r>
              <a:rPr lang="en-US" i="1" dirty="0" smtClean="0"/>
              <a:t>how</a:t>
            </a:r>
            <a:r>
              <a:rPr lang="en-US" dirty="0" smtClean="0"/>
              <a:t> it does it.</a:t>
            </a:r>
            <a:endParaRPr lang="en-US" dirty="0"/>
          </a:p>
        </p:txBody>
      </p:sp>
    </p:spTree>
    <p:extLst>
      <p:ext uri="{BB962C8B-B14F-4D97-AF65-F5344CB8AC3E}">
        <p14:creationId xmlns:p14="http://schemas.microsoft.com/office/powerpoint/2010/main" val="10178044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Every single thing governments do can be looked at as a policy issue</a:t>
            </a:r>
            <a:br>
              <a:rPr lang="en-US" dirty="0" smtClean="0"/>
            </a:br>
            <a:r>
              <a:rPr lang="en-US" dirty="0" smtClean="0"/>
              <a:t/>
            </a:r>
            <a:br>
              <a:rPr lang="en-US" dirty="0" smtClean="0"/>
            </a:br>
            <a:r>
              <a:rPr lang="en-US" dirty="0" smtClean="0"/>
              <a:t>examples </a:t>
            </a:r>
            <a:endParaRPr lang="en-US" dirty="0"/>
          </a:p>
        </p:txBody>
      </p:sp>
    </p:spTree>
    <p:extLst>
      <p:ext uri="{BB962C8B-B14F-4D97-AF65-F5344CB8AC3E}">
        <p14:creationId xmlns:p14="http://schemas.microsoft.com/office/powerpoint/2010/main" val="33355295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Here are some Wikipedia pages on various national policy arenas:</a:t>
            </a:r>
            <a:endParaRPr lang="en-US" dirty="0"/>
          </a:p>
        </p:txBody>
      </p:sp>
      <p:sp>
        <p:nvSpPr>
          <p:cNvPr id="4" name="Content Placeholder 3"/>
          <p:cNvSpPr>
            <a:spLocks noGrp="1"/>
          </p:cNvSpPr>
          <p:nvPr>
            <p:ph sz="half" idx="1"/>
          </p:nvPr>
        </p:nvSpPr>
        <p:spPr/>
        <p:txBody>
          <a:bodyPr>
            <a:normAutofit/>
          </a:bodyPr>
          <a:lstStyle/>
          <a:p>
            <a:r>
              <a:rPr lang="en-US" dirty="0" smtClean="0">
                <a:hlinkClick r:id="rId2"/>
              </a:rPr>
              <a:t>Agriculture</a:t>
            </a:r>
            <a:endParaRPr lang="en-US" dirty="0" smtClean="0"/>
          </a:p>
          <a:p>
            <a:r>
              <a:rPr lang="en-US" dirty="0" smtClean="0">
                <a:hlinkClick r:id="rId3"/>
              </a:rPr>
              <a:t>Defense</a:t>
            </a:r>
            <a:endParaRPr lang="en-US" dirty="0" smtClean="0"/>
          </a:p>
          <a:p>
            <a:r>
              <a:rPr lang="en-US" dirty="0" smtClean="0">
                <a:hlinkClick r:id="rId4"/>
              </a:rPr>
              <a:t>Domestic</a:t>
            </a:r>
            <a:endParaRPr lang="en-US" dirty="0" smtClean="0"/>
          </a:p>
          <a:p>
            <a:r>
              <a:rPr lang="en-US" dirty="0" smtClean="0">
                <a:hlinkClick r:id="rId5"/>
              </a:rPr>
              <a:t>Drug</a:t>
            </a:r>
            <a:endParaRPr lang="en-US" dirty="0" smtClean="0"/>
          </a:p>
          <a:p>
            <a:r>
              <a:rPr lang="en-US" dirty="0" smtClean="0">
                <a:hlinkClick r:id="rId6"/>
              </a:rPr>
              <a:t>Economic</a:t>
            </a:r>
            <a:endParaRPr lang="en-US" dirty="0"/>
          </a:p>
          <a:p>
            <a:r>
              <a:rPr lang="en-US" dirty="0" smtClean="0">
                <a:hlinkClick r:id="rId7"/>
              </a:rPr>
              <a:t>Education</a:t>
            </a:r>
            <a:endParaRPr lang="en-US" dirty="0"/>
          </a:p>
          <a:p>
            <a:r>
              <a:rPr lang="en-US" dirty="0" smtClean="0">
                <a:hlinkClick r:id="rId8"/>
              </a:rPr>
              <a:t>Energy</a:t>
            </a:r>
            <a:endParaRPr lang="en-US" dirty="0" smtClean="0"/>
          </a:p>
          <a:p>
            <a:r>
              <a:rPr lang="en-US" dirty="0" smtClean="0">
                <a:hlinkClick r:id="rId9"/>
              </a:rPr>
              <a:t>Environmental</a:t>
            </a:r>
            <a:endParaRPr lang="en-US" dirty="0" smtClean="0"/>
          </a:p>
        </p:txBody>
      </p:sp>
      <p:sp>
        <p:nvSpPr>
          <p:cNvPr id="5" name="Content Placeholder 4"/>
          <p:cNvSpPr>
            <a:spLocks noGrp="1"/>
          </p:cNvSpPr>
          <p:nvPr>
            <p:ph sz="half" idx="2"/>
          </p:nvPr>
        </p:nvSpPr>
        <p:spPr/>
        <p:txBody>
          <a:bodyPr>
            <a:normAutofit/>
          </a:bodyPr>
          <a:lstStyle/>
          <a:p>
            <a:r>
              <a:rPr lang="en-US" dirty="0" smtClean="0">
                <a:hlinkClick r:id="rId9"/>
              </a:rPr>
              <a:t>Food</a:t>
            </a:r>
            <a:endParaRPr lang="en-US" dirty="0" smtClean="0">
              <a:hlinkClick r:id="rId10"/>
            </a:endParaRPr>
          </a:p>
          <a:p>
            <a:r>
              <a:rPr lang="en-US" dirty="0" smtClean="0">
                <a:hlinkClick r:id="rId10"/>
              </a:rPr>
              <a:t>Foreign</a:t>
            </a:r>
            <a:endParaRPr lang="en-US" dirty="0" smtClean="0"/>
          </a:p>
          <a:p>
            <a:r>
              <a:rPr lang="en-US" dirty="0" smtClean="0">
                <a:hlinkClick r:id="rId11"/>
              </a:rPr>
              <a:t>Health</a:t>
            </a:r>
            <a:r>
              <a:rPr lang="en-US" dirty="0" smtClean="0"/>
              <a:t> </a:t>
            </a:r>
          </a:p>
          <a:p>
            <a:r>
              <a:rPr lang="en-US" dirty="0" smtClean="0">
                <a:hlinkClick r:id="rId12"/>
              </a:rPr>
              <a:t>Housing</a:t>
            </a:r>
            <a:endParaRPr lang="en-US" dirty="0" smtClean="0"/>
          </a:p>
          <a:p>
            <a:r>
              <a:rPr lang="en-US" dirty="0" smtClean="0">
                <a:hlinkClick r:id="rId13"/>
              </a:rPr>
              <a:t>Immigration</a:t>
            </a:r>
            <a:endParaRPr lang="en-US" dirty="0" smtClean="0"/>
          </a:p>
          <a:p>
            <a:r>
              <a:rPr lang="en-US" dirty="0" smtClean="0">
                <a:hlinkClick r:id="rId14"/>
              </a:rPr>
              <a:t>Industrial</a:t>
            </a:r>
            <a:endParaRPr lang="en-US" dirty="0" smtClean="0"/>
          </a:p>
          <a:p>
            <a:r>
              <a:rPr lang="en-US" dirty="0" smtClean="0">
                <a:hlinkClick r:id="rId15"/>
              </a:rPr>
              <a:t>Science</a:t>
            </a:r>
            <a:endParaRPr lang="en-US" dirty="0" smtClean="0"/>
          </a:p>
          <a:p>
            <a:r>
              <a:rPr lang="en-US" dirty="0" smtClean="0">
                <a:hlinkClick r:id="rId16"/>
              </a:rPr>
              <a:t>Social</a:t>
            </a:r>
            <a:r>
              <a:rPr lang="en-US" dirty="0" smtClean="0"/>
              <a:t> </a:t>
            </a:r>
          </a:p>
          <a:p>
            <a:pPr marL="0" indent="0">
              <a:buNone/>
            </a:pPr>
            <a:endParaRPr lang="en-US" dirty="0" smtClean="0"/>
          </a:p>
        </p:txBody>
      </p:sp>
    </p:spTree>
    <p:extLst>
      <p:ext uri="{BB962C8B-B14F-4D97-AF65-F5344CB8AC3E}">
        <p14:creationId xmlns:p14="http://schemas.microsoft.com/office/powerpoint/2010/main" val="34743508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And that’s incomplete</a:t>
            </a:r>
            <a:endParaRPr lang="en-US" dirty="0"/>
          </a:p>
        </p:txBody>
      </p:sp>
    </p:spTree>
    <p:extLst>
      <p:ext uri="{BB962C8B-B14F-4D97-AF65-F5344CB8AC3E}">
        <p14:creationId xmlns:p14="http://schemas.microsoft.com/office/powerpoint/2010/main" val="23280141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a:bodyPr>
          <a:lstStyle/>
          <a:p>
            <a:r>
              <a:rPr lang="en-US" dirty="0" smtClean="0"/>
              <a:t>As we know from looking at the Constitutions of the U.S. and Texas – as well as city charters – certain functions (powers / policies) are mentioned in each document. </a:t>
            </a:r>
            <a:endParaRPr lang="en-US" dirty="0"/>
          </a:p>
        </p:txBody>
      </p:sp>
    </p:spTree>
    <p:extLst>
      <p:ext uri="{BB962C8B-B14F-4D97-AF65-F5344CB8AC3E}">
        <p14:creationId xmlns:p14="http://schemas.microsoft.com/office/powerpoint/2010/main" val="34743508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Madison argued that the powers of the national government are few and defined and the powers of the states are many and undefined.</a:t>
            </a:r>
            <a:endParaRPr lang="en-US" dirty="0"/>
          </a:p>
        </p:txBody>
      </p:sp>
    </p:spTree>
    <p:extLst>
      <p:ext uri="{BB962C8B-B14F-4D97-AF65-F5344CB8AC3E}">
        <p14:creationId xmlns:p14="http://schemas.microsoft.com/office/powerpoint/2010/main" val="23261810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Two principal powers are delegated to the national government. These are primarily commercial and military. </a:t>
            </a:r>
            <a:br>
              <a:rPr lang="en-US" dirty="0" smtClean="0"/>
            </a:br>
            <a:r>
              <a:rPr lang="en-US" dirty="0" smtClean="0"/>
              <a:t/>
            </a:r>
            <a:br>
              <a:rPr lang="en-US" dirty="0" smtClean="0"/>
            </a:br>
            <a:r>
              <a:rPr lang="en-US" dirty="0" smtClean="0"/>
              <a:t>These are two categories of public policy that the national government is granted special jurisdiction over. </a:t>
            </a:r>
            <a:endParaRPr lang="en-US" dirty="0"/>
          </a:p>
        </p:txBody>
      </p:sp>
    </p:spTree>
    <p:extLst>
      <p:ext uri="{BB962C8B-B14F-4D97-AF65-F5344CB8AC3E}">
        <p14:creationId xmlns:p14="http://schemas.microsoft.com/office/powerpoint/2010/main" val="34743508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In this section I’ll outline, as best I can, what the term “public policy” refers to, and specifically address these three questions.</a:t>
            </a:r>
            <a:endParaRPr lang="en-US" dirty="0"/>
          </a:p>
        </p:txBody>
      </p:sp>
    </p:spTree>
    <p:extLst>
      <p:ext uri="{BB962C8B-B14F-4D97-AF65-F5344CB8AC3E}">
        <p14:creationId xmlns:p14="http://schemas.microsoft.com/office/powerpoint/2010/main" val="41807269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Through the elastic clauses, the national government has expanded authority over other areas of public policy, as long as they can be argued to relate to one of the delegated powers.</a:t>
            </a:r>
            <a:br>
              <a:rPr lang="en-US" dirty="0" smtClean="0"/>
            </a:br>
            <a:r>
              <a:rPr lang="en-US" dirty="0"/>
              <a:t/>
            </a:r>
            <a:br>
              <a:rPr lang="en-US" dirty="0"/>
            </a:br>
            <a:r>
              <a:rPr lang="en-US" dirty="0" smtClean="0"/>
              <a:t>The national government’s expansion into drug and civil rights policy is based on the commerce clause, for example. </a:t>
            </a:r>
            <a:endParaRPr lang="en-US" dirty="0"/>
          </a:p>
        </p:txBody>
      </p:sp>
    </p:spTree>
    <p:extLst>
      <p:ext uri="{BB962C8B-B14F-4D97-AF65-F5344CB8AC3E}">
        <p14:creationId xmlns:p14="http://schemas.microsoft.com/office/powerpoint/2010/main" val="33355295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States are granted jurisdiction over the reserved powers, which tend to fall under the heading of police powers: </a:t>
            </a:r>
            <a:br>
              <a:rPr lang="en-US" dirty="0" smtClean="0"/>
            </a:br>
            <a:r>
              <a:rPr lang="en-US" dirty="0" smtClean="0"/>
              <a:t/>
            </a:r>
            <a:br>
              <a:rPr lang="en-US" dirty="0" smtClean="0"/>
            </a:br>
            <a:r>
              <a:rPr lang="en-US" dirty="0" smtClean="0"/>
              <a:t>The power to regulate the health, safety, welfare and morals of a community.</a:t>
            </a:r>
            <a:endParaRPr lang="en-US" dirty="0"/>
          </a:p>
        </p:txBody>
      </p:sp>
    </p:spTree>
    <p:extLst>
      <p:ext uri="{BB962C8B-B14F-4D97-AF65-F5344CB8AC3E}">
        <p14:creationId xmlns:p14="http://schemas.microsoft.com/office/powerpoint/2010/main" val="23261810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Examples of state public policy </a:t>
            </a:r>
            <a:endParaRPr lang="en-US" dirty="0"/>
          </a:p>
        </p:txBody>
      </p:sp>
    </p:spTree>
    <p:extLst>
      <p:ext uri="{BB962C8B-B14F-4D97-AF65-F5344CB8AC3E}">
        <p14:creationId xmlns:p14="http://schemas.microsoft.com/office/powerpoint/2010/main" val="2416235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Two major policy think tanks in Texas</a:t>
            </a:r>
            <a:r>
              <a:rPr lang="en-US" dirty="0" smtClean="0"/>
              <a:t/>
            </a:r>
            <a:br>
              <a:rPr lang="en-US" dirty="0" smtClean="0"/>
            </a:br>
            <a:r>
              <a:rPr lang="en-US" dirty="0" smtClean="0"/>
              <a:t/>
            </a:r>
            <a:br>
              <a:rPr lang="en-US" dirty="0" smtClean="0"/>
            </a:br>
            <a:r>
              <a:rPr lang="en-US" sz="3200" dirty="0" smtClean="0"/>
              <a:t>Conservative: </a:t>
            </a:r>
            <a:r>
              <a:rPr lang="en-US" sz="3200" dirty="0" smtClean="0">
                <a:hlinkClick r:id="rId2"/>
              </a:rPr>
              <a:t>Texas Public Policy Foundation</a:t>
            </a:r>
            <a:r>
              <a:rPr lang="en-US" sz="3200" dirty="0" smtClean="0"/>
              <a:t/>
            </a:r>
            <a:br>
              <a:rPr lang="en-US" sz="3200" dirty="0" smtClean="0"/>
            </a:br>
            <a:r>
              <a:rPr lang="en-US" sz="3200" dirty="0" smtClean="0"/>
              <a:t>Liberal: </a:t>
            </a:r>
            <a:r>
              <a:rPr lang="en-US" sz="3200" dirty="0" smtClean="0">
                <a:hlinkClick r:id="rId3"/>
              </a:rPr>
              <a:t>Center for Public Policy Priorities</a:t>
            </a:r>
            <a:endParaRPr lang="en-US" sz="3200" dirty="0"/>
          </a:p>
        </p:txBody>
      </p:sp>
    </p:spTree>
    <p:extLst>
      <p:ext uri="{BB962C8B-B14F-4D97-AF65-F5344CB8AC3E}">
        <p14:creationId xmlns:p14="http://schemas.microsoft.com/office/powerpoint/2010/main" val="5508258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States also have the power to grant city charters, which allow them to determine what sorts of policies they can influence.</a:t>
            </a:r>
            <a:endParaRPr lang="en-US" dirty="0"/>
          </a:p>
        </p:txBody>
      </p:sp>
    </p:spTree>
    <p:extLst>
      <p:ext uri="{BB962C8B-B14F-4D97-AF65-F5344CB8AC3E}">
        <p14:creationId xmlns:p14="http://schemas.microsoft.com/office/powerpoint/2010/main" val="23261810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As a consequence, public policy exists within the broader context of federalism, which simply makes it even more complex. </a:t>
            </a:r>
            <a:endParaRPr lang="en-US" dirty="0"/>
          </a:p>
        </p:txBody>
      </p:sp>
    </p:spTree>
    <p:extLst>
      <p:ext uri="{BB962C8B-B14F-4D97-AF65-F5344CB8AC3E}">
        <p14:creationId xmlns:p14="http://schemas.microsoft.com/office/powerpoint/2010/main" val="9233616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Autofit/>
          </a:bodyPr>
          <a:lstStyle/>
          <a:p>
            <a:r>
              <a:rPr lang="en-US" sz="3200" dirty="0" smtClean="0"/>
              <a:t>Public policy becomes even more complex when you take into consideration party disputes. Many of the disputes between the parties come down to which problems they see as being worth intervening over and how they should be addressed.</a:t>
            </a:r>
            <a:br>
              <a:rPr lang="en-US" sz="3200" dirty="0" smtClean="0"/>
            </a:br>
            <a:r>
              <a:rPr lang="en-US" sz="3200" dirty="0" smtClean="0"/>
              <a:t/>
            </a:r>
            <a:br>
              <a:rPr lang="en-US" sz="3200" dirty="0" smtClean="0"/>
            </a:br>
            <a:r>
              <a:rPr lang="en-US" sz="3200" dirty="0" smtClean="0"/>
              <a:t>Democrats and Republicans tend to offer different positions on public policy matters as well as different theories about how public issues ought to be addressed. The also differ in terms of what actual problems exist that deserve governmental attention.</a:t>
            </a:r>
            <a:endParaRPr lang="en-US" sz="3200" dirty="0"/>
          </a:p>
        </p:txBody>
      </p:sp>
    </p:spTree>
    <p:extLst>
      <p:ext uri="{BB962C8B-B14F-4D97-AF65-F5344CB8AC3E}">
        <p14:creationId xmlns:p14="http://schemas.microsoft.com/office/powerpoint/2010/main" val="9233616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One way to approach the study of public policy is to think of it as a process – an ongoing process actually</a:t>
            </a:r>
            <a:endParaRPr lang="en-US" dirty="0"/>
          </a:p>
        </p:txBody>
      </p:sp>
    </p:spTree>
    <p:extLst>
      <p:ext uri="{BB962C8B-B14F-4D97-AF65-F5344CB8AC3E}">
        <p14:creationId xmlns:p14="http://schemas.microsoft.com/office/powerpoint/2010/main" val="9233616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Interesting website: A syllabus to </a:t>
            </a:r>
            <a:r>
              <a:rPr lang="en-US" dirty="0" smtClean="0">
                <a:hlinkClick r:id="rId2"/>
              </a:rPr>
              <a:t>Public Interest Writing</a:t>
            </a:r>
            <a:r>
              <a:rPr lang="en-US" dirty="0" smtClean="0"/>
              <a:t>, including a discussion of the </a:t>
            </a:r>
            <a:r>
              <a:rPr lang="en-US" dirty="0" smtClean="0">
                <a:hlinkClick r:id="rId3"/>
              </a:rPr>
              <a:t>public policy process</a:t>
            </a:r>
            <a:r>
              <a:rPr lang="en-US" dirty="0" smtClean="0"/>
              <a:t>.</a:t>
            </a:r>
            <a:br>
              <a:rPr lang="en-US" dirty="0" smtClean="0"/>
            </a:br>
            <a:r>
              <a:rPr lang="en-US" dirty="0" smtClean="0"/>
              <a:t/>
            </a:r>
            <a:br>
              <a:rPr lang="en-US" dirty="0" smtClean="0"/>
            </a:br>
            <a:r>
              <a:rPr lang="en-US" dirty="0" smtClean="0"/>
              <a:t>And a few other random web sources on the public policy process: </a:t>
            </a:r>
            <a:r>
              <a:rPr lang="en-US" dirty="0" smtClean="0">
                <a:hlinkClick r:id="rId4"/>
              </a:rPr>
              <a:t>thisnation.com</a:t>
            </a:r>
            <a:r>
              <a:rPr lang="en-US" dirty="0" smtClean="0"/>
              <a:t>, </a:t>
            </a:r>
            <a:r>
              <a:rPr lang="en-US" dirty="0" smtClean="0">
                <a:hlinkClick r:id="rId5"/>
              </a:rPr>
              <a:t>Hofstra</a:t>
            </a:r>
            <a:r>
              <a:rPr lang="en-US" dirty="0" smtClean="0"/>
              <a:t>, and some </a:t>
            </a:r>
            <a:r>
              <a:rPr lang="en-US" dirty="0" smtClean="0">
                <a:hlinkClick r:id="rId6"/>
              </a:rPr>
              <a:t>power points</a:t>
            </a:r>
            <a:r>
              <a:rPr lang="en-US" dirty="0" smtClean="0"/>
              <a:t>.  </a:t>
            </a:r>
            <a:endParaRPr lang="en-US" dirty="0"/>
          </a:p>
        </p:txBody>
      </p:sp>
    </p:spTree>
    <p:extLst>
      <p:ext uri="{BB962C8B-B14F-4D97-AF65-F5344CB8AC3E}">
        <p14:creationId xmlns:p14="http://schemas.microsoft.com/office/powerpoint/2010/main" val="23337619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And for what its worth, </a:t>
            </a:r>
            <a:r>
              <a:rPr lang="en-US" dirty="0" smtClean="0">
                <a:hlinkClick r:id="rId2"/>
              </a:rPr>
              <a:t>The Laws of the Public Policy Process</a:t>
            </a:r>
            <a:r>
              <a:rPr lang="en-US" dirty="0" smtClean="0"/>
              <a:t>.</a:t>
            </a:r>
            <a:br>
              <a:rPr lang="en-US" dirty="0" smtClean="0"/>
            </a:br>
            <a:r>
              <a:rPr lang="en-US" sz="3200" dirty="0" smtClean="0"/>
              <a:t/>
            </a:r>
            <a:br>
              <a:rPr lang="en-US" sz="3200" dirty="0" smtClean="0"/>
            </a:br>
            <a:r>
              <a:rPr lang="en-US" sz="3200" dirty="0" smtClean="0"/>
              <a:t>Take this tongue in cheek.</a:t>
            </a:r>
            <a:endParaRPr lang="en-US" sz="3200" dirty="0"/>
          </a:p>
        </p:txBody>
      </p:sp>
    </p:spTree>
    <p:extLst>
      <p:ext uri="{BB962C8B-B14F-4D97-AF65-F5344CB8AC3E}">
        <p14:creationId xmlns:p14="http://schemas.microsoft.com/office/powerpoint/2010/main" val="9233616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lstStyle/>
          <a:p>
            <a:r>
              <a:rPr lang="en-US" dirty="0" smtClean="0"/>
              <a:t>What is public policy?</a:t>
            </a:r>
            <a:br>
              <a:rPr lang="en-US" dirty="0" smtClean="0"/>
            </a:br>
            <a:r>
              <a:rPr lang="en-US" dirty="0" smtClean="0"/>
              <a:t>What is the public policy process?</a:t>
            </a:r>
            <a:br>
              <a:rPr lang="en-US" dirty="0" smtClean="0"/>
            </a:br>
            <a:r>
              <a:rPr lang="en-US" dirty="0" smtClean="0"/>
              <a:t>What is policy analysis?</a:t>
            </a:r>
            <a:br>
              <a:rPr lang="en-US" dirty="0" smtClean="0"/>
            </a:br>
            <a:r>
              <a:rPr lang="en-US" dirty="0" smtClean="0"/>
              <a:t/>
            </a:r>
            <a:br>
              <a:rPr lang="en-US" dirty="0" smtClean="0"/>
            </a:br>
            <a:r>
              <a:rPr lang="en-US" sz="3200" dirty="0" smtClean="0"/>
              <a:t>Now, a definition</a:t>
            </a:r>
            <a:endParaRPr lang="en-US" sz="3200" dirty="0"/>
          </a:p>
        </p:txBody>
      </p:sp>
    </p:spTree>
    <p:extLst>
      <p:ext uri="{BB962C8B-B14F-4D97-AF65-F5344CB8AC3E}">
        <p14:creationId xmlns:p14="http://schemas.microsoft.com/office/powerpoint/2010/main" val="31064461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Most scholars argue that there are five steps to the public policy process.</a:t>
            </a:r>
            <a:endParaRPr lang="en-US" dirty="0"/>
          </a:p>
        </p:txBody>
      </p:sp>
    </p:spTree>
    <p:extLst>
      <p:ext uri="{BB962C8B-B14F-4D97-AF65-F5344CB8AC3E}">
        <p14:creationId xmlns:p14="http://schemas.microsoft.com/office/powerpoint/2010/main" val="23337619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1 – Agenda Setting</a:t>
            </a:r>
            <a:br>
              <a:rPr lang="en-US" dirty="0" smtClean="0"/>
            </a:br>
            <a:r>
              <a:rPr lang="en-US" dirty="0" smtClean="0"/>
              <a:t>2 – Policy Formulation</a:t>
            </a:r>
            <a:br>
              <a:rPr lang="en-US" dirty="0" smtClean="0"/>
            </a:br>
            <a:r>
              <a:rPr lang="en-US" dirty="0" smtClean="0"/>
              <a:t>3 – Policy Adoption</a:t>
            </a:r>
            <a:br>
              <a:rPr lang="en-US" dirty="0" smtClean="0"/>
            </a:br>
            <a:r>
              <a:rPr lang="en-US" dirty="0" smtClean="0"/>
              <a:t>4 – Policy implementation</a:t>
            </a:r>
            <a:br>
              <a:rPr lang="en-US" dirty="0" smtClean="0"/>
            </a:br>
            <a:r>
              <a:rPr lang="en-US" dirty="0" smtClean="0"/>
              <a:t>5 – Policy Evaluation</a:t>
            </a:r>
            <a:endParaRPr lang="en-US" dirty="0"/>
          </a:p>
        </p:txBody>
      </p:sp>
    </p:spTree>
    <p:extLst>
      <p:ext uri="{BB962C8B-B14F-4D97-AF65-F5344CB8AC3E}">
        <p14:creationId xmlns:p14="http://schemas.microsoft.com/office/powerpoint/2010/main" val="23337619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ormAutofit fontScale="90000"/>
          </a:bodyPr>
          <a:lstStyle/>
          <a:p>
            <a:r>
              <a:rPr lang="en-US" dirty="0" smtClean="0"/>
              <a:t>As a point of comparison, here is an 8 step version of the process: </a:t>
            </a:r>
            <a:br>
              <a:rPr lang="en-US" dirty="0" smtClean="0"/>
            </a:br>
            <a:r>
              <a:rPr lang="en-US" sz="3600" dirty="0" smtClean="0"/>
              <a:t/>
            </a:r>
            <a:br>
              <a:rPr lang="en-US" sz="3600" dirty="0" smtClean="0"/>
            </a:br>
            <a:r>
              <a:rPr lang="en-US" sz="3600" dirty="0" smtClean="0">
                <a:effectLst/>
              </a:rPr>
              <a:t>Issue identification</a:t>
            </a:r>
            <a:br>
              <a:rPr lang="en-US" sz="3600" dirty="0" smtClean="0">
                <a:effectLst/>
              </a:rPr>
            </a:br>
            <a:r>
              <a:rPr lang="en-US" sz="3600" dirty="0" smtClean="0">
                <a:effectLst/>
              </a:rPr>
              <a:t>Policy analysis</a:t>
            </a:r>
            <a:br>
              <a:rPr lang="en-US" sz="3600" dirty="0" smtClean="0">
                <a:effectLst/>
              </a:rPr>
            </a:br>
            <a:r>
              <a:rPr lang="en-US" sz="3600" dirty="0" smtClean="0">
                <a:effectLst/>
              </a:rPr>
              <a:t>Policy instrument development</a:t>
            </a:r>
            <a:br>
              <a:rPr lang="en-US" sz="3600" dirty="0" smtClean="0">
                <a:effectLst/>
              </a:rPr>
            </a:br>
            <a:r>
              <a:rPr lang="en-US" sz="3600" dirty="0" smtClean="0">
                <a:effectLst/>
              </a:rPr>
              <a:t>Consultation</a:t>
            </a:r>
            <a:br>
              <a:rPr lang="en-US" sz="3600" dirty="0" smtClean="0">
                <a:effectLst/>
              </a:rPr>
            </a:br>
            <a:r>
              <a:rPr lang="en-US" sz="3600" dirty="0" smtClean="0">
                <a:effectLst/>
              </a:rPr>
              <a:t>Coordination</a:t>
            </a:r>
            <a:br>
              <a:rPr lang="en-US" sz="3600" dirty="0" smtClean="0">
                <a:effectLst/>
              </a:rPr>
            </a:br>
            <a:r>
              <a:rPr lang="en-US" sz="3600" dirty="0" smtClean="0">
                <a:effectLst/>
              </a:rPr>
              <a:t>Decision</a:t>
            </a:r>
            <a:br>
              <a:rPr lang="en-US" sz="3600" dirty="0" smtClean="0">
                <a:effectLst/>
              </a:rPr>
            </a:br>
            <a:r>
              <a:rPr lang="en-US" sz="3600" dirty="0" smtClean="0">
                <a:effectLst/>
              </a:rPr>
              <a:t>Implementation</a:t>
            </a:r>
            <a:br>
              <a:rPr lang="en-US" sz="3600" dirty="0" smtClean="0">
                <a:effectLst/>
              </a:rPr>
            </a:br>
            <a:r>
              <a:rPr lang="en-US" sz="3600" dirty="0" smtClean="0">
                <a:effectLst/>
              </a:rPr>
              <a:t>Evaluation</a:t>
            </a:r>
            <a:endParaRPr lang="en-US" sz="3600" dirty="0"/>
          </a:p>
        </p:txBody>
      </p:sp>
    </p:spTree>
    <p:extLst>
      <p:ext uri="{BB962C8B-B14F-4D97-AF65-F5344CB8AC3E}">
        <p14:creationId xmlns:p14="http://schemas.microsoft.com/office/powerpoint/2010/main" val="42367895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And depending how the policy is evaluated – especially if the evaluation is very negative – the policy may wind up back on the public’s agenda and the entire process might begin all over again.</a:t>
            </a:r>
            <a:endParaRPr lang="en-US" dirty="0"/>
          </a:p>
        </p:txBody>
      </p:sp>
    </p:spTree>
    <p:extLst>
      <p:ext uri="{BB962C8B-B14F-4D97-AF65-F5344CB8AC3E}">
        <p14:creationId xmlns:p14="http://schemas.microsoft.com/office/powerpoint/2010/main" val="35435502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An example as I am writing this (4/22/12), in the wake of the </a:t>
            </a:r>
            <a:r>
              <a:rPr lang="en-US" dirty="0" err="1" smtClean="0">
                <a:hlinkClick r:id="rId2"/>
              </a:rPr>
              <a:t>Trayvon</a:t>
            </a:r>
            <a:r>
              <a:rPr lang="en-US" dirty="0" smtClean="0">
                <a:hlinkClick r:id="rId2"/>
              </a:rPr>
              <a:t> Martin</a:t>
            </a:r>
            <a:r>
              <a:rPr lang="en-US" dirty="0" smtClean="0"/>
              <a:t> killing, the “</a:t>
            </a:r>
            <a:r>
              <a:rPr lang="en-US" dirty="0" smtClean="0">
                <a:hlinkClick r:id="rId3"/>
              </a:rPr>
              <a:t>stand your ground laws</a:t>
            </a:r>
            <a:r>
              <a:rPr lang="en-US" dirty="0" smtClean="0"/>
              <a:t>” which were used to justify it, are being reviewed in the public arena. </a:t>
            </a:r>
            <a:endParaRPr lang="en-US" dirty="0"/>
          </a:p>
        </p:txBody>
      </p:sp>
    </p:spTree>
    <p:extLst>
      <p:ext uri="{BB962C8B-B14F-4D97-AF65-F5344CB8AC3E}">
        <p14:creationId xmlns:p14="http://schemas.microsoft.com/office/powerpoint/2010/main" val="35435502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Let’s walk through the process and highlight the different actors in each step, as well as the different circumstances present in each step. </a:t>
            </a:r>
            <a:endParaRPr lang="en-US" dirty="0"/>
          </a:p>
        </p:txBody>
      </p:sp>
    </p:spTree>
    <p:extLst>
      <p:ext uri="{BB962C8B-B14F-4D97-AF65-F5344CB8AC3E}">
        <p14:creationId xmlns:p14="http://schemas.microsoft.com/office/powerpoint/2010/main" val="35435502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First Step: Agenda Setting</a:t>
            </a:r>
            <a:endParaRPr lang="en-US" dirty="0"/>
          </a:p>
        </p:txBody>
      </p:sp>
    </p:spTree>
    <p:extLst>
      <p:ext uri="{BB962C8B-B14F-4D97-AF65-F5344CB8AC3E}">
        <p14:creationId xmlns:p14="http://schemas.microsoft.com/office/powerpoint/2010/main" val="354355022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Before a policy issue can be dealt with, people have to not only become aware of it, but it has to presented in such a way that it poses a defined problem that has a solution that a government can address. </a:t>
            </a:r>
            <a:br>
              <a:rPr lang="en-US" dirty="0" smtClean="0"/>
            </a:br>
            <a:r>
              <a:rPr lang="en-US" dirty="0" smtClean="0"/>
              <a:t/>
            </a:r>
            <a:br>
              <a:rPr lang="en-US" dirty="0" smtClean="0"/>
            </a:br>
            <a:r>
              <a:rPr lang="en-US" dirty="0" smtClean="0"/>
              <a:t>It has to first come on the public’s agenda, and then on the government’s agenda. </a:t>
            </a:r>
            <a:endParaRPr lang="en-US" dirty="0"/>
          </a:p>
        </p:txBody>
      </p:sp>
    </p:spTree>
    <p:extLst>
      <p:ext uri="{BB962C8B-B14F-4D97-AF65-F5344CB8AC3E}">
        <p14:creationId xmlns:p14="http://schemas.microsoft.com/office/powerpoint/2010/main" val="354355022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For an example, you might want to click on the following long to </a:t>
            </a:r>
            <a:r>
              <a:rPr lang="en-US" dirty="0" smtClean="0">
                <a:hlinkClick r:id="rId2"/>
              </a:rPr>
              <a:t>Making an Issue of Child Abuse</a:t>
            </a:r>
            <a:r>
              <a:rPr lang="en-US" dirty="0" smtClean="0"/>
              <a:t>, which is the story of how child abuse became a public interest concern.</a:t>
            </a:r>
            <a:endParaRPr lang="en-US" dirty="0"/>
          </a:p>
        </p:txBody>
      </p:sp>
    </p:spTree>
    <p:extLst>
      <p:ext uri="{BB962C8B-B14F-4D97-AF65-F5344CB8AC3E}">
        <p14:creationId xmlns:p14="http://schemas.microsoft.com/office/powerpoint/2010/main" val="2334708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There can be multiple agents responsible for highlighting problems. Usually, the media play a huge role in </a:t>
            </a:r>
            <a:r>
              <a:rPr lang="en-US" dirty="0" smtClean="0">
                <a:hlinkClick r:id="rId2"/>
              </a:rPr>
              <a:t>agenda setting</a:t>
            </a:r>
            <a:r>
              <a:rPr lang="en-US" dirty="0" smtClean="0"/>
              <a:t> because their business is to communicate things that people want to hear. </a:t>
            </a:r>
            <a:r>
              <a:rPr lang="en-US" sz="3600" dirty="0" smtClean="0"/>
              <a:t/>
            </a:r>
            <a:br>
              <a:rPr lang="en-US" sz="3600" dirty="0" smtClean="0"/>
            </a:br>
            <a:r>
              <a:rPr lang="en-US" sz="3600" dirty="0" smtClean="0"/>
              <a:t/>
            </a:r>
            <a:br>
              <a:rPr lang="en-US" sz="3600" dirty="0" smtClean="0"/>
            </a:br>
            <a:r>
              <a:rPr lang="en-US" sz="3600" dirty="0" smtClean="0"/>
              <a:t>Here’s an academic approach </a:t>
            </a:r>
            <a:br>
              <a:rPr lang="en-US" sz="3600" dirty="0" smtClean="0"/>
            </a:br>
            <a:r>
              <a:rPr lang="en-US" sz="3600" dirty="0" smtClean="0"/>
              <a:t>to the issue of </a:t>
            </a:r>
            <a:r>
              <a:rPr lang="en-US" sz="3600" dirty="0" smtClean="0">
                <a:hlinkClick r:id="rId3"/>
              </a:rPr>
              <a:t>agenda setting</a:t>
            </a:r>
            <a:r>
              <a:rPr lang="en-US" sz="3600" dirty="0" smtClean="0"/>
              <a:t>.</a:t>
            </a:r>
            <a:endParaRPr lang="en-US" sz="3600" dirty="0"/>
          </a:p>
        </p:txBody>
      </p:sp>
    </p:spTree>
    <p:extLst>
      <p:ext uri="{BB962C8B-B14F-4D97-AF65-F5344CB8AC3E}">
        <p14:creationId xmlns:p14="http://schemas.microsoft.com/office/powerpoint/2010/main" val="660981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hlinkClick r:id="rId2"/>
              </a:rPr>
              <a:t>Definition</a:t>
            </a:r>
            <a:r>
              <a:rPr lang="en-US" dirty="0" smtClean="0"/>
              <a:t/>
            </a:r>
            <a:br>
              <a:rPr lang="en-US" dirty="0" smtClean="0"/>
            </a:br>
            <a:r>
              <a:rPr lang="en-US" dirty="0" smtClean="0"/>
              <a:t/>
            </a:r>
            <a:br>
              <a:rPr lang="en-US" dirty="0" smtClean="0"/>
            </a:br>
            <a:r>
              <a:rPr lang="en-US" dirty="0" smtClean="0"/>
              <a:t>Public policy is a purposive and consistent course of action produced as a response to a perceived problem of a constituency, formulated by a specific political process, and adopted, implemented, and enforced by a public agency.</a:t>
            </a:r>
            <a:endParaRPr lang="en-US" dirty="0"/>
          </a:p>
        </p:txBody>
      </p:sp>
    </p:spTree>
    <p:extLst>
      <p:ext uri="{BB962C8B-B14F-4D97-AF65-F5344CB8AC3E}">
        <p14:creationId xmlns:p14="http://schemas.microsoft.com/office/powerpoint/2010/main" val="369427987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There is tremendous competition to influence not only what the media covers, but how they cover it. How do they define a problem? </a:t>
            </a:r>
            <a:endParaRPr lang="en-US" dirty="0"/>
          </a:p>
        </p:txBody>
      </p:sp>
    </p:spTree>
    <p:extLst>
      <p:ext uri="{BB962C8B-B14F-4D97-AF65-F5344CB8AC3E}">
        <p14:creationId xmlns:p14="http://schemas.microsoft.com/office/powerpoint/2010/main" val="6609812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Example: When covering crime, is it dealt with as an individual moral problem based on bad decision making, or as a societal problem based on poverty and the lack of lawful ways to make a living?</a:t>
            </a:r>
            <a:br>
              <a:rPr lang="en-US" dirty="0" smtClean="0"/>
            </a:br>
            <a:r>
              <a:rPr lang="en-US" dirty="0" smtClean="0"/>
              <a:t/>
            </a:r>
            <a:br>
              <a:rPr lang="en-US" dirty="0" smtClean="0"/>
            </a:br>
            <a:r>
              <a:rPr lang="en-US" dirty="0" smtClean="0"/>
              <a:t>This distinction matters for how proposals to solve this issue will develop.</a:t>
            </a:r>
            <a:endParaRPr lang="en-US" dirty="0"/>
          </a:p>
        </p:txBody>
      </p:sp>
    </p:spTree>
    <p:extLst>
      <p:ext uri="{BB962C8B-B14F-4D97-AF65-F5344CB8AC3E}">
        <p14:creationId xmlns:p14="http://schemas.microsoft.com/office/powerpoint/2010/main" val="66098124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What is the exact problem that need to be addressed? And how is it to be address?</a:t>
            </a:r>
            <a:endParaRPr lang="en-US" dirty="0"/>
          </a:p>
        </p:txBody>
      </p:sp>
    </p:spTree>
    <p:extLst>
      <p:ext uri="{BB962C8B-B14F-4D97-AF65-F5344CB8AC3E}">
        <p14:creationId xmlns:p14="http://schemas.microsoft.com/office/powerpoint/2010/main" val="66098124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ormAutofit fontScale="90000"/>
          </a:bodyPr>
          <a:lstStyle/>
          <a:p>
            <a:r>
              <a:rPr lang="en-US" dirty="0" smtClean="0"/>
              <a:t>Some policies are addressed by establishing an institution to implement a – hoped for – solution. </a:t>
            </a:r>
            <a:br>
              <a:rPr lang="en-US" dirty="0" smtClean="0"/>
            </a:br>
            <a:r>
              <a:rPr lang="en-US" dirty="0" smtClean="0"/>
              <a:t/>
            </a:r>
            <a:br>
              <a:rPr lang="en-US" dirty="0" smtClean="0"/>
            </a:br>
            <a:r>
              <a:rPr lang="en-US" dirty="0" smtClean="0"/>
              <a:t>Others are proposed to be addressed by creating tax subsidies and deductions. These can make it seem as if there is no real government policy in place at all. For an example, read: </a:t>
            </a:r>
            <a:r>
              <a:rPr lang="en-US" dirty="0" smtClean="0">
                <a:hlinkClick r:id="rId2"/>
              </a:rPr>
              <a:t>The Hidden Welfare State</a:t>
            </a:r>
            <a:r>
              <a:rPr lang="en-US" dirty="0" smtClean="0"/>
              <a:t>.</a:t>
            </a:r>
            <a:endParaRPr lang="en-US" dirty="0"/>
          </a:p>
        </p:txBody>
      </p:sp>
    </p:spTree>
    <p:extLst>
      <p:ext uri="{BB962C8B-B14F-4D97-AF65-F5344CB8AC3E}">
        <p14:creationId xmlns:p14="http://schemas.microsoft.com/office/powerpoint/2010/main" val="37707647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Even more critically, it has to be proved that a particular issue presents a </a:t>
            </a:r>
            <a:r>
              <a:rPr lang="en-US" dirty="0" smtClean="0">
                <a:hlinkClick r:id="rId2"/>
              </a:rPr>
              <a:t>problem</a:t>
            </a:r>
            <a:r>
              <a:rPr lang="en-US" dirty="0" smtClean="0"/>
              <a:t> that has a solution, rather than a </a:t>
            </a:r>
            <a:r>
              <a:rPr lang="en-US" dirty="0" smtClean="0">
                <a:hlinkClick r:id="rId3"/>
              </a:rPr>
              <a:t>condition</a:t>
            </a:r>
            <a:r>
              <a:rPr lang="en-US" dirty="0" smtClean="0"/>
              <a:t> (a state of being) that simply has to be accepted because it has to real solution. </a:t>
            </a:r>
            <a:endParaRPr lang="en-US" dirty="0"/>
          </a:p>
        </p:txBody>
      </p:sp>
    </p:spTree>
    <p:extLst>
      <p:ext uri="{BB962C8B-B14F-4D97-AF65-F5344CB8AC3E}">
        <p14:creationId xmlns:p14="http://schemas.microsoft.com/office/powerpoint/2010/main" val="35240379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One of the functions of a </a:t>
            </a:r>
            <a:r>
              <a:rPr lang="en-US" dirty="0" smtClean="0">
                <a:hlinkClick r:id="rId2"/>
              </a:rPr>
              <a:t>think tank</a:t>
            </a:r>
            <a:r>
              <a:rPr lang="en-US" dirty="0" smtClean="0"/>
              <a:t> (see this </a:t>
            </a:r>
            <a:r>
              <a:rPr lang="en-US" dirty="0" smtClean="0">
                <a:hlinkClick r:id="rId3"/>
              </a:rPr>
              <a:t>list</a:t>
            </a:r>
            <a:r>
              <a:rPr lang="en-US" dirty="0" smtClean="0"/>
              <a:t>) it to generate ideas and proposals regarding public issues</a:t>
            </a:r>
            <a:endParaRPr lang="en-US" dirty="0"/>
          </a:p>
        </p:txBody>
      </p:sp>
    </p:spTree>
    <p:extLst>
      <p:ext uri="{BB962C8B-B14F-4D97-AF65-F5344CB8AC3E}">
        <p14:creationId xmlns:p14="http://schemas.microsoft.com/office/powerpoint/2010/main" val="352403791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Sometimes these issues become  politicized, and people run for office promoting them. </a:t>
            </a:r>
            <a:br>
              <a:rPr lang="en-US" dirty="0" smtClean="0"/>
            </a:br>
            <a:r>
              <a:rPr lang="en-US" dirty="0" smtClean="0"/>
              <a:t/>
            </a:r>
            <a:br>
              <a:rPr lang="en-US" dirty="0" smtClean="0"/>
            </a:br>
            <a:r>
              <a:rPr lang="en-US" dirty="0" smtClean="0"/>
              <a:t>Members of the political branches – the legislative and executive branches – can be made to pay attention to these issues by constituents. If they don’t they can be defeated in elections.  </a:t>
            </a:r>
            <a:endParaRPr lang="en-US" dirty="0"/>
          </a:p>
        </p:txBody>
      </p:sp>
    </p:spTree>
    <p:extLst>
      <p:ext uri="{BB962C8B-B14F-4D97-AF65-F5344CB8AC3E}">
        <p14:creationId xmlns:p14="http://schemas.microsoft.com/office/powerpoint/2010/main" val="352403791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Even though the national judiciary is supposed to be removed from politics, appointments are often based on the supposed judicial philosophies of the appointees. </a:t>
            </a:r>
            <a:br>
              <a:rPr lang="en-US" dirty="0" smtClean="0"/>
            </a:br>
            <a:r>
              <a:rPr lang="en-US" dirty="0" smtClean="0"/>
              <a:t/>
            </a:r>
            <a:br>
              <a:rPr lang="en-US" dirty="0" smtClean="0"/>
            </a:br>
            <a:r>
              <a:rPr lang="en-US" dirty="0" smtClean="0"/>
              <a:t>In Texas, the elected judiciary often takes explicit positions on policy issues. </a:t>
            </a:r>
            <a:r>
              <a:rPr lang="en-US" dirty="0" smtClean="0">
                <a:hlinkClick r:id="rId2"/>
              </a:rPr>
              <a:t>Tort reform</a:t>
            </a:r>
            <a:r>
              <a:rPr lang="en-US" dirty="0" smtClean="0"/>
              <a:t> for example.</a:t>
            </a:r>
            <a:endParaRPr lang="en-US" dirty="0"/>
          </a:p>
        </p:txBody>
      </p:sp>
    </p:spTree>
    <p:extLst>
      <p:ext uri="{BB962C8B-B14F-4D97-AF65-F5344CB8AC3E}">
        <p14:creationId xmlns:p14="http://schemas.microsoft.com/office/powerpoint/2010/main" val="370142157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But just because a law is proposed and introduced in Congress doesn’t mean that it will be taken seriously. </a:t>
            </a:r>
            <a:br>
              <a:rPr lang="en-US" dirty="0" smtClean="0"/>
            </a:br>
            <a:r>
              <a:rPr lang="en-US" dirty="0" smtClean="0"/>
              <a:t/>
            </a:r>
            <a:br>
              <a:rPr lang="en-US" dirty="0" smtClean="0"/>
            </a:br>
            <a:r>
              <a:rPr lang="en-US" dirty="0" smtClean="0"/>
              <a:t>It has to be supported – or opposed - by some vested interest. </a:t>
            </a:r>
            <a:endParaRPr lang="en-US" dirty="0"/>
          </a:p>
        </p:txBody>
      </p:sp>
    </p:spTree>
    <p:extLst>
      <p:ext uri="{BB962C8B-B14F-4D97-AF65-F5344CB8AC3E}">
        <p14:creationId xmlns:p14="http://schemas.microsoft.com/office/powerpoint/2010/main" val="4614919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recently passed (as of spring 2012) </a:t>
            </a:r>
            <a:r>
              <a:rPr lang="en-US" dirty="0" smtClean="0">
                <a:hlinkClick r:id="rId2"/>
              </a:rPr>
              <a:t>STOCK Act</a:t>
            </a:r>
            <a:r>
              <a:rPr lang="en-US" dirty="0" smtClean="0"/>
              <a:t> had been introduced years before a </a:t>
            </a:r>
            <a:r>
              <a:rPr lang="en-US" dirty="0" smtClean="0">
                <a:hlinkClick r:id="rId3"/>
              </a:rPr>
              <a:t>60 Minutes story</a:t>
            </a:r>
            <a:r>
              <a:rPr lang="en-US" dirty="0" smtClean="0"/>
              <a:t> put public opinion behind the bill and led to its passage.</a:t>
            </a:r>
            <a:endParaRPr lang="en-US" dirty="0"/>
          </a:p>
        </p:txBody>
      </p:sp>
    </p:spTree>
    <p:extLst>
      <p:ext uri="{BB962C8B-B14F-4D97-AF65-F5344CB8AC3E}">
        <p14:creationId xmlns:p14="http://schemas.microsoft.com/office/powerpoint/2010/main" val="38632325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Some random, and possibly helpful, links: </a:t>
            </a:r>
            <a:br>
              <a:rPr lang="en-US" dirty="0" smtClean="0"/>
            </a:br>
            <a:r>
              <a:rPr lang="en-US" dirty="0" smtClean="0"/>
              <a:t/>
            </a:r>
            <a:br>
              <a:rPr lang="en-US" dirty="0" smtClean="0"/>
            </a:br>
            <a:r>
              <a:rPr lang="en-US" dirty="0" smtClean="0"/>
              <a:t>Wikipedia: </a:t>
            </a:r>
            <a:r>
              <a:rPr lang="en-US" dirty="0" smtClean="0">
                <a:hlinkClick r:id="rId2"/>
              </a:rPr>
              <a:t>Public Policy</a:t>
            </a:r>
            <a:r>
              <a:rPr lang="en-US" dirty="0" smtClean="0"/>
              <a:t/>
            </a:r>
            <a:br>
              <a:rPr lang="en-US" dirty="0" smtClean="0"/>
            </a:br>
            <a:r>
              <a:rPr lang="en-US" dirty="0" smtClean="0"/>
              <a:t>An online course in </a:t>
            </a:r>
            <a:r>
              <a:rPr lang="en-US" dirty="0" smtClean="0">
                <a:hlinkClick r:id="rId3"/>
              </a:rPr>
              <a:t>public policy</a:t>
            </a:r>
            <a:r>
              <a:rPr lang="en-US" dirty="0" smtClean="0"/>
              <a:t>.</a:t>
            </a:r>
            <a:endParaRPr lang="en-US" dirty="0"/>
          </a:p>
        </p:txBody>
      </p:sp>
    </p:spTree>
    <p:extLst>
      <p:ext uri="{BB962C8B-B14F-4D97-AF65-F5344CB8AC3E}">
        <p14:creationId xmlns:p14="http://schemas.microsoft.com/office/powerpoint/2010/main" val="61260590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Once an policy is on the agenda, it goes through the formation phase. </a:t>
            </a:r>
            <a:endParaRPr lang="en-US" dirty="0"/>
          </a:p>
        </p:txBody>
      </p:sp>
    </p:spTree>
    <p:extLst>
      <p:ext uri="{BB962C8B-B14F-4D97-AF65-F5344CB8AC3E}">
        <p14:creationId xmlns:p14="http://schemas.microsoft.com/office/powerpoint/2010/main" val="225166869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Second Step: Policy Formation</a:t>
            </a:r>
            <a:endParaRPr lang="en-US" dirty="0"/>
          </a:p>
        </p:txBody>
      </p:sp>
    </p:spTree>
    <p:extLst>
      <p:ext uri="{BB962C8B-B14F-4D97-AF65-F5344CB8AC3E}">
        <p14:creationId xmlns:p14="http://schemas.microsoft.com/office/powerpoint/2010/main" val="370142157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is the process by which a specific policy to address a given policy is put together by decision makers. </a:t>
            </a:r>
            <a:endParaRPr lang="en-US" dirty="0"/>
          </a:p>
        </p:txBody>
      </p:sp>
    </p:spTree>
    <p:extLst>
      <p:ext uri="{BB962C8B-B14F-4D97-AF65-F5344CB8AC3E}">
        <p14:creationId xmlns:p14="http://schemas.microsoft.com/office/powerpoint/2010/main" val="223652438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The most important participants in this process – the ones that matter the most – are members of Congress. </a:t>
            </a:r>
            <a:br>
              <a:rPr lang="en-US" dirty="0" smtClean="0"/>
            </a:br>
            <a:r>
              <a:rPr lang="en-US" dirty="0" smtClean="0"/>
              <a:t/>
            </a:r>
            <a:br>
              <a:rPr lang="en-US" dirty="0" smtClean="0"/>
            </a:br>
            <a:r>
              <a:rPr lang="en-US" dirty="0" smtClean="0"/>
              <a:t>Especially those that are members of standing committees that have jurisdiction over the subject matter of a particular policy.  </a:t>
            </a:r>
            <a:endParaRPr lang="en-US" dirty="0"/>
          </a:p>
        </p:txBody>
      </p:sp>
    </p:spTree>
    <p:extLst>
      <p:ext uri="{BB962C8B-B14F-4D97-AF65-F5344CB8AC3E}">
        <p14:creationId xmlns:p14="http://schemas.microsoft.com/office/powerpoint/2010/main" val="223652438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Not only can they be the source of legislation, they are in the best position to influence the exact content of legislation.</a:t>
            </a:r>
            <a:br>
              <a:rPr lang="en-US" dirty="0" smtClean="0"/>
            </a:br>
            <a:r>
              <a:rPr lang="en-US" dirty="0" smtClean="0"/>
              <a:t/>
            </a:r>
            <a:br>
              <a:rPr lang="en-US" dirty="0" smtClean="0"/>
            </a:br>
            <a:r>
              <a:rPr lang="en-US" dirty="0" smtClean="0"/>
              <a:t>This is why there is such competition to get on certain committees.</a:t>
            </a:r>
            <a:endParaRPr lang="en-US" dirty="0"/>
          </a:p>
        </p:txBody>
      </p:sp>
    </p:spTree>
    <p:extLst>
      <p:ext uri="{BB962C8B-B14F-4D97-AF65-F5344CB8AC3E}">
        <p14:creationId xmlns:p14="http://schemas.microsoft.com/office/powerpoint/2010/main" val="223652438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It is very important for members of Congress from Texas to be on the House Energy and Commerce Committee.</a:t>
            </a:r>
            <a:endParaRPr lang="en-US" dirty="0"/>
          </a:p>
        </p:txBody>
      </p:sp>
    </p:spTree>
    <p:extLst>
      <p:ext uri="{BB962C8B-B14F-4D97-AF65-F5344CB8AC3E}">
        <p14:creationId xmlns:p14="http://schemas.microsoft.com/office/powerpoint/2010/main" val="27403906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Interest groups and executive agencies make special efforts to establish and maintain close relationships with members and the staffs of the standing committees with jurisdiction over the polices they have interest in.</a:t>
            </a:r>
            <a:endParaRPr lang="en-US" dirty="0"/>
          </a:p>
        </p:txBody>
      </p:sp>
    </p:spTree>
    <p:extLst>
      <p:ext uri="{BB962C8B-B14F-4D97-AF65-F5344CB8AC3E}">
        <p14:creationId xmlns:p14="http://schemas.microsoft.com/office/powerpoint/2010/main" val="27403906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is the heart of an </a:t>
            </a:r>
            <a:r>
              <a:rPr lang="en-US" dirty="0" smtClean="0">
                <a:hlinkClick r:id="rId2"/>
              </a:rPr>
              <a:t>iron triangle</a:t>
            </a:r>
            <a:r>
              <a:rPr lang="en-US" dirty="0" smtClean="0"/>
              <a:t>. </a:t>
            </a:r>
            <a:br>
              <a:rPr lang="en-US" dirty="0" smtClean="0"/>
            </a:br>
            <a:r>
              <a:rPr lang="en-US" dirty="0" smtClean="0"/>
              <a:t/>
            </a:r>
            <a:br>
              <a:rPr lang="en-US" dirty="0" smtClean="0"/>
            </a:br>
            <a:r>
              <a:rPr lang="en-US" dirty="0" smtClean="0"/>
              <a:t>More on this far below.</a:t>
            </a:r>
            <a:endParaRPr lang="en-US" dirty="0"/>
          </a:p>
        </p:txBody>
      </p:sp>
    </p:spTree>
    <p:extLst>
      <p:ext uri="{BB962C8B-B14F-4D97-AF65-F5344CB8AC3E}">
        <p14:creationId xmlns:p14="http://schemas.microsoft.com/office/powerpoint/2010/main" val="318498289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They each – as well as the constituents of members of Congress – attempt to influence how policies are formulated.</a:t>
            </a:r>
            <a:endParaRPr lang="en-US" dirty="0"/>
          </a:p>
        </p:txBody>
      </p:sp>
    </p:spTree>
    <p:extLst>
      <p:ext uri="{BB962C8B-B14F-4D97-AF65-F5344CB8AC3E}">
        <p14:creationId xmlns:p14="http://schemas.microsoft.com/office/powerpoint/2010/main" val="27403906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Once formulated, the policy has to be adopted.</a:t>
            </a:r>
            <a:endParaRPr lang="en-US" dirty="0"/>
          </a:p>
        </p:txBody>
      </p:sp>
    </p:spTree>
    <p:extLst>
      <p:ext uri="{BB962C8B-B14F-4D97-AF65-F5344CB8AC3E}">
        <p14:creationId xmlns:p14="http://schemas.microsoft.com/office/powerpoint/2010/main" val="37014215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At its simplest, public policy is the term used to describe what it is that governments do. Generally these are done in response to a demand that a certain thing be done, then the question becomes, how is this “thing’ best done. </a:t>
            </a:r>
            <a:endParaRPr lang="en-US" dirty="0"/>
          </a:p>
        </p:txBody>
      </p:sp>
    </p:spTree>
    <p:extLst>
      <p:ext uri="{BB962C8B-B14F-4D97-AF65-F5344CB8AC3E}">
        <p14:creationId xmlns:p14="http://schemas.microsoft.com/office/powerpoint/2010/main" val="369427987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Step Three: Policy Adoption</a:t>
            </a:r>
            <a:endParaRPr lang="en-US" dirty="0"/>
          </a:p>
        </p:txBody>
      </p:sp>
    </p:spTree>
    <p:extLst>
      <p:ext uri="{BB962C8B-B14F-4D97-AF65-F5344CB8AC3E}">
        <p14:creationId xmlns:p14="http://schemas.microsoft.com/office/powerpoint/2010/main" val="212346932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refers to the decision to adopt a specific way of addressing a problem. </a:t>
            </a:r>
            <a:br>
              <a:rPr lang="en-US" dirty="0" smtClean="0"/>
            </a:br>
            <a:r>
              <a:rPr lang="en-US" dirty="0" smtClean="0"/>
              <a:t/>
            </a:r>
            <a:br>
              <a:rPr lang="en-US" dirty="0" smtClean="0"/>
            </a:br>
            <a:r>
              <a:rPr lang="en-US" dirty="0" smtClean="0"/>
              <a:t>Most specifically it refers to the bills that are signed into law. Why did that law look the way it did?</a:t>
            </a:r>
            <a:endParaRPr lang="en-US" dirty="0"/>
          </a:p>
        </p:txBody>
      </p:sp>
    </p:spTree>
    <p:extLst>
      <p:ext uri="{BB962C8B-B14F-4D97-AF65-F5344CB8AC3E}">
        <p14:creationId xmlns:p14="http://schemas.microsoft.com/office/powerpoint/2010/main" val="212346932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This process can involve a great many compromises that can distort legislation. </a:t>
            </a:r>
            <a:br>
              <a:rPr lang="en-US" dirty="0" smtClean="0"/>
            </a:br>
            <a:r>
              <a:rPr lang="en-US" dirty="0" smtClean="0"/>
              <a:t/>
            </a:r>
            <a:br>
              <a:rPr lang="en-US" dirty="0" smtClean="0"/>
            </a:br>
            <a:r>
              <a:rPr lang="en-US" dirty="0" smtClean="0"/>
              <a:t>What does it take to pass a specific bill into law? What other factors might have been taken into consideration that had nothing to do with the actual content of the law?</a:t>
            </a:r>
            <a:endParaRPr lang="en-US" dirty="0"/>
          </a:p>
        </p:txBody>
      </p:sp>
    </p:spTree>
    <p:extLst>
      <p:ext uri="{BB962C8B-B14F-4D97-AF65-F5344CB8AC3E}">
        <p14:creationId xmlns:p14="http://schemas.microsoft.com/office/powerpoint/2010/main" val="387938854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a:bodyPr>
          <a:lstStyle/>
          <a:p>
            <a:r>
              <a:rPr lang="en-US" dirty="0" smtClean="0"/>
              <a:t>Recall that laws have to passed by each chamber of the legislature and signed by the chief executive in order to become law. </a:t>
            </a:r>
            <a:br>
              <a:rPr lang="en-US" dirty="0" smtClean="0"/>
            </a:br>
            <a:r>
              <a:rPr lang="en-US" dirty="0" smtClean="0"/>
              <a:t/>
            </a:r>
            <a:br>
              <a:rPr lang="en-US" dirty="0" smtClean="0"/>
            </a:br>
            <a:r>
              <a:rPr lang="en-US" dirty="0" smtClean="0"/>
              <a:t>This is true on the national and state level, and with modifications, the local level as well. </a:t>
            </a:r>
            <a:endParaRPr lang="en-US" dirty="0"/>
          </a:p>
        </p:txBody>
      </p:sp>
    </p:spTree>
    <p:extLst>
      <p:ext uri="{BB962C8B-B14F-4D97-AF65-F5344CB8AC3E}">
        <p14:creationId xmlns:p14="http://schemas.microsoft.com/office/powerpoint/2010/main" val="387938854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What deals were necessary in order to ensure that a law was in fact passed? What did it take to get those votes? </a:t>
            </a:r>
            <a:br>
              <a:rPr lang="en-US" dirty="0" smtClean="0"/>
            </a:br>
            <a:r>
              <a:rPr lang="en-US" dirty="0" smtClean="0"/>
              <a:t/>
            </a:r>
            <a:br>
              <a:rPr lang="en-US" dirty="0" smtClean="0"/>
            </a:br>
            <a:r>
              <a:rPr lang="en-US" dirty="0" smtClean="0"/>
              <a:t>Bills are often criticized because they are very long, but they can be long because they contain language necessary to obtain the votes necessary for passage.  </a:t>
            </a:r>
            <a:endParaRPr lang="en-US" dirty="0"/>
          </a:p>
        </p:txBody>
      </p:sp>
    </p:spTree>
    <p:extLst>
      <p:ext uri="{BB962C8B-B14F-4D97-AF65-F5344CB8AC3E}">
        <p14:creationId xmlns:p14="http://schemas.microsoft.com/office/powerpoint/2010/main" val="212346932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What was necessary in the Senate to ensure that the bill would not be filibustered? </a:t>
            </a:r>
            <a:endParaRPr lang="en-US" dirty="0"/>
          </a:p>
        </p:txBody>
      </p:sp>
    </p:spTree>
    <p:extLst>
      <p:ext uri="{BB962C8B-B14F-4D97-AF65-F5344CB8AC3E}">
        <p14:creationId xmlns:p14="http://schemas.microsoft.com/office/powerpoint/2010/main" val="234886770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On the national level, loose rules in the Senate can allow for the inclusion of entire separate bills in one larger one. </a:t>
            </a:r>
            <a:br>
              <a:rPr lang="en-US" dirty="0" smtClean="0"/>
            </a:br>
            <a:r>
              <a:rPr lang="en-US" dirty="0" smtClean="0"/>
              <a:t/>
            </a:r>
            <a:br>
              <a:rPr lang="en-US" dirty="0" smtClean="0"/>
            </a:br>
            <a:r>
              <a:rPr lang="en-US" dirty="0" smtClean="0"/>
              <a:t>This means that some policies can be adopted, not because there was a specific call for them to be passed, but because passage was necessary to get support for other pieces of legislation.</a:t>
            </a:r>
            <a:endParaRPr lang="en-US" dirty="0"/>
          </a:p>
        </p:txBody>
      </p:sp>
    </p:spTree>
    <p:extLst>
      <p:ext uri="{BB962C8B-B14F-4D97-AF65-F5344CB8AC3E}">
        <p14:creationId xmlns:p14="http://schemas.microsoft.com/office/powerpoint/2010/main" val="72788775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word for this is </a:t>
            </a:r>
            <a:r>
              <a:rPr lang="en-US" dirty="0" smtClean="0">
                <a:hlinkClick r:id="rId2"/>
              </a:rPr>
              <a:t>logrolling</a:t>
            </a:r>
            <a:r>
              <a:rPr lang="en-US" dirty="0" smtClean="0"/>
              <a:t>. </a:t>
            </a:r>
            <a:endParaRPr lang="en-US" dirty="0"/>
          </a:p>
        </p:txBody>
      </p:sp>
    </p:spTree>
    <p:extLst>
      <p:ext uri="{BB962C8B-B14F-4D97-AF65-F5344CB8AC3E}">
        <p14:creationId xmlns:p14="http://schemas.microsoft.com/office/powerpoint/2010/main" val="72788775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The point is that some policies are adopted not based on their intrinsic merit, but on what was possible to pass at a given moment in time. </a:t>
            </a:r>
            <a:br>
              <a:rPr lang="en-US" dirty="0" smtClean="0"/>
            </a:br>
            <a:r>
              <a:rPr lang="en-US" dirty="0" smtClean="0"/>
              <a:t/>
            </a:r>
            <a:br>
              <a:rPr lang="en-US" dirty="0" smtClean="0"/>
            </a:br>
            <a:r>
              <a:rPr lang="en-US" dirty="0" smtClean="0"/>
              <a:t>What was politically feasible at the moment it was being considered in the legislature?</a:t>
            </a:r>
            <a:endParaRPr lang="en-US" dirty="0"/>
          </a:p>
        </p:txBody>
      </p:sp>
    </p:spTree>
    <p:extLst>
      <p:ext uri="{BB962C8B-B14F-4D97-AF65-F5344CB8AC3E}">
        <p14:creationId xmlns:p14="http://schemas.microsoft.com/office/powerpoint/2010/main" val="72788775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Once passed into law, the policies now adopted have to be implemented.</a:t>
            </a:r>
            <a:endParaRPr lang="en-US" dirty="0"/>
          </a:p>
        </p:txBody>
      </p:sp>
    </p:spTree>
    <p:extLst>
      <p:ext uri="{BB962C8B-B14F-4D97-AF65-F5344CB8AC3E}">
        <p14:creationId xmlns:p14="http://schemas.microsoft.com/office/powerpoint/2010/main" val="38793885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current example – as of April 2012.</a:t>
            </a:r>
            <a:br>
              <a:rPr lang="en-US" dirty="0" smtClean="0"/>
            </a:br>
            <a:r>
              <a:rPr lang="en-US" dirty="0" smtClean="0"/>
              <a:t/>
            </a:r>
            <a:br>
              <a:rPr lang="en-US" dirty="0" smtClean="0"/>
            </a:br>
            <a:r>
              <a:rPr lang="en-US" dirty="0" smtClean="0"/>
              <a:t>Why are we even dealing with </a:t>
            </a:r>
            <a:r>
              <a:rPr lang="en-US" dirty="0" err="1" smtClean="0"/>
              <a:t>Obamacare</a:t>
            </a:r>
            <a:r>
              <a:rPr lang="en-US" dirty="0" smtClean="0"/>
              <a:t>?</a:t>
            </a:r>
            <a:endParaRPr lang="en-US" dirty="0"/>
          </a:p>
        </p:txBody>
      </p:sp>
    </p:spTree>
    <p:extLst>
      <p:ext uri="{BB962C8B-B14F-4D97-AF65-F5344CB8AC3E}">
        <p14:creationId xmlns:p14="http://schemas.microsoft.com/office/powerpoint/2010/main" val="369427987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Step Four: Policy Implementation</a:t>
            </a:r>
            <a:endParaRPr lang="en-US" dirty="0"/>
          </a:p>
        </p:txBody>
      </p:sp>
    </p:spTree>
    <p:extLst>
      <p:ext uri="{BB962C8B-B14F-4D97-AF65-F5344CB8AC3E}">
        <p14:creationId xmlns:p14="http://schemas.microsoft.com/office/powerpoint/2010/main" val="212346932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involves the executive branch primarily, see a </a:t>
            </a:r>
            <a:r>
              <a:rPr lang="en-US" dirty="0" smtClean="0">
                <a:hlinkClick r:id="rId2"/>
              </a:rPr>
              <a:t>definition here</a:t>
            </a:r>
            <a:r>
              <a:rPr lang="en-US" dirty="0" smtClean="0"/>
              <a:t>.</a:t>
            </a:r>
            <a:br>
              <a:rPr lang="en-US" dirty="0" smtClean="0"/>
            </a:br>
            <a:r>
              <a:rPr lang="en-US" dirty="0" smtClean="0"/>
              <a:t/>
            </a:r>
            <a:br>
              <a:rPr lang="en-US" dirty="0" smtClean="0"/>
            </a:br>
            <a:r>
              <a:rPr lang="en-US" dirty="0" smtClean="0"/>
              <a:t>After a law is passed, it is given to the appropriate executive agency to implement. It can do so with some discretion depending on how clearly the law is written. </a:t>
            </a:r>
            <a:endParaRPr lang="en-US" dirty="0"/>
          </a:p>
        </p:txBody>
      </p:sp>
    </p:spTree>
    <p:extLst>
      <p:ext uri="{BB962C8B-B14F-4D97-AF65-F5344CB8AC3E}">
        <p14:creationId xmlns:p14="http://schemas.microsoft.com/office/powerpoint/2010/main" val="172411378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agency is responsible for translating policy goals into operational rules and to develop guidelines for the program. </a:t>
            </a:r>
            <a:br>
              <a:rPr lang="en-US" dirty="0" smtClean="0"/>
            </a:br>
            <a:r>
              <a:rPr lang="en-US" dirty="0" smtClean="0"/>
              <a:t/>
            </a:r>
            <a:br>
              <a:rPr lang="en-US" dirty="0" smtClean="0"/>
            </a:br>
            <a:r>
              <a:rPr lang="en-US" dirty="0" smtClean="0"/>
              <a:t>They also coordinate the various actors involved in the process.</a:t>
            </a:r>
            <a:endParaRPr lang="en-US" dirty="0"/>
          </a:p>
        </p:txBody>
      </p:sp>
    </p:spTree>
    <p:extLst>
      <p:ext uri="{BB962C8B-B14F-4D97-AF65-F5344CB8AC3E}">
        <p14:creationId xmlns:p14="http://schemas.microsoft.com/office/powerpoint/2010/main" val="197427923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Sometimes the law establishes a new agency. </a:t>
            </a:r>
            <a:r>
              <a:rPr lang="en-US" dirty="0"/>
              <a:t/>
            </a:r>
            <a:br>
              <a:rPr lang="en-US" dirty="0"/>
            </a:br>
            <a:r>
              <a:rPr lang="en-US" dirty="0" smtClean="0"/>
              <a:t/>
            </a:r>
            <a:br>
              <a:rPr lang="en-US" dirty="0" smtClean="0"/>
            </a:br>
            <a:r>
              <a:rPr lang="en-US" dirty="0" smtClean="0"/>
              <a:t>Often it is easier to establish a new agency to implement a new law than to retool an existing agency to do the same thing. </a:t>
            </a:r>
            <a:endParaRPr lang="en-US" dirty="0"/>
          </a:p>
        </p:txBody>
      </p:sp>
    </p:spTree>
    <p:extLst>
      <p:ext uri="{BB962C8B-B14F-4D97-AF65-F5344CB8AC3E}">
        <p14:creationId xmlns:p14="http://schemas.microsoft.com/office/powerpoint/2010/main" val="244263307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Often laws are written vaguely in order for the legislature to avoid making constituents unhappy. </a:t>
            </a:r>
            <a:br>
              <a:rPr lang="en-US" dirty="0" smtClean="0"/>
            </a:br>
            <a:r>
              <a:rPr lang="en-US" dirty="0" smtClean="0"/>
              <a:t/>
            </a:r>
            <a:br>
              <a:rPr lang="en-US" dirty="0" smtClean="0"/>
            </a:br>
            <a:r>
              <a:rPr lang="en-US" dirty="0" smtClean="0"/>
              <a:t>Policies often require tradeoffs to be made and these can make re-election difficult. Delegating these decisions to bureaucrats can be convenient. </a:t>
            </a:r>
            <a:endParaRPr lang="en-US" dirty="0"/>
          </a:p>
        </p:txBody>
      </p:sp>
    </p:spTree>
    <p:extLst>
      <p:ext uri="{BB962C8B-B14F-4D97-AF65-F5344CB8AC3E}">
        <p14:creationId xmlns:p14="http://schemas.microsoft.com/office/powerpoint/2010/main" val="172411378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key tool the bureaucracy has in implementing laws is </a:t>
            </a:r>
            <a:r>
              <a:rPr lang="en-US" dirty="0" smtClean="0">
                <a:hlinkClick r:id="rId2"/>
              </a:rPr>
              <a:t>rulemaking</a:t>
            </a:r>
            <a:r>
              <a:rPr lang="en-US" dirty="0" smtClean="0"/>
              <a:t>. </a:t>
            </a:r>
            <a:endParaRPr lang="en-US" dirty="0"/>
          </a:p>
        </p:txBody>
      </p:sp>
    </p:spTree>
    <p:extLst>
      <p:ext uri="{BB962C8B-B14F-4D97-AF65-F5344CB8AC3E}">
        <p14:creationId xmlns:p14="http://schemas.microsoft.com/office/powerpoint/2010/main" val="389987067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a:bodyPr>
          <a:lstStyle/>
          <a:p>
            <a:r>
              <a:rPr lang="en-US" sz="3200" dirty="0" smtClean="0">
                <a:hlinkClick r:id="rId2"/>
              </a:rPr>
              <a:t>Rulemaking at the Department of Labor</a:t>
            </a:r>
            <a:r>
              <a:rPr lang="en-US" sz="3200" dirty="0" smtClean="0"/>
              <a:t/>
            </a:r>
            <a:br>
              <a:rPr lang="en-US" sz="3200" dirty="0" smtClean="0"/>
            </a:br>
            <a:r>
              <a:rPr lang="en-US" sz="3200" dirty="0" smtClean="0">
                <a:hlinkClick r:id="rId3"/>
              </a:rPr>
              <a:t>Regulations.gov</a:t>
            </a:r>
            <a:r>
              <a:rPr lang="en-US" sz="3200" dirty="0" smtClean="0"/>
              <a:t/>
            </a:r>
            <a:br>
              <a:rPr lang="en-US" sz="3200" dirty="0" smtClean="0"/>
            </a:br>
            <a:r>
              <a:rPr lang="en-US" sz="3200" dirty="0" smtClean="0"/>
              <a:t>FCC: </a:t>
            </a:r>
            <a:r>
              <a:rPr lang="en-US" sz="3200" dirty="0" smtClean="0">
                <a:hlinkClick r:id="rId4"/>
              </a:rPr>
              <a:t>The Rulemaking Process</a:t>
            </a:r>
            <a:r>
              <a:rPr lang="en-US" sz="3200" dirty="0" smtClean="0"/>
              <a:t/>
            </a:r>
            <a:br>
              <a:rPr lang="en-US" sz="3200" dirty="0" smtClean="0"/>
            </a:br>
            <a:r>
              <a:rPr lang="en-US" sz="3200" dirty="0" smtClean="0">
                <a:hlinkClick r:id="rId5"/>
              </a:rPr>
              <a:t>Office of Information and Regulatory Affairs</a:t>
            </a:r>
            <a:r>
              <a:rPr lang="en-US" sz="3200" dirty="0" smtClean="0"/>
              <a:t/>
            </a:r>
            <a:br>
              <a:rPr lang="en-US" sz="3200" dirty="0" smtClean="0"/>
            </a:br>
            <a:r>
              <a:rPr lang="en-US" sz="3200" dirty="0" smtClean="0">
                <a:hlinkClick r:id="rId6"/>
              </a:rPr>
              <a:t>Federal Register</a:t>
            </a:r>
            <a:endParaRPr lang="en-US" sz="3200" dirty="0"/>
          </a:p>
        </p:txBody>
      </p:sp>
    </p:spTree>
    <p:extLst>
      <p:ext uri="{BB962C8B-B14F-4D97-AF65-F5344CB8AC3E}">
        <p14:creationId xmlns:p14="http://schemas.microsoft.com/office/powerpoint/2010/main" val="172411378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Since the implementation process involves actually attempting to make legislation work on the ground, the process can be frustrating.</a:t>
            </a:r>
            <a:br>
              <a:rPr lang="en-US" dirty="0" smtClean="0"/>
            </a:br>
            <a:r>
              <a:rPr lang="en-US" dirty="0" smtClean="0"/>
              <a:t/>
            </a:r>
            <a:br>
              <a:rPr lang="en-US" dirty="0" smtClean="0"/>
            </a:br>
            <a:r>
              <a:rPr lang="en-US" dirty="0" smtClean="0"/>
              <a:t>External constraints are common.</a:t>
            </a:r>
            <a:endParaRPr lang="en-US" dirty="0"/>
          </a:p>
        </p:txBody>
      </p:sp>
    </p:spTree>
    <p:extLst>
      <p:ext uri="{BB962C8B-B14F-4D97-AF65-F5344CB8AC3E}">
        <p14:creationId xmlns:p14="http://schemas.microsoft.com/office/powerpoint/2010/main" val="4873713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For further reading, here’s </a:t>
            </a:r>
            <a:r>
              <a:rPr lang="en-US" dirty="0" smtClean="0">
                <a:hlinkClick r:id="rId2"/>
              </a:rPr>
              <a:t>a paper detailing</a:t>
            </a:r>
            <a:r>
              <a:rPr lang="en-US" dirty="0" smtClean="0"/>
              <a:t> the problems </a:t>
            </a:r>
            <a:r>
              <a:rPr lang="en-US" dirty="0" smtClean="0">
                <a:hlinkClick r:id="rId3"/>
              </a:rPr>
              <a:t>USAID</a:t>
            </a:r>
            <a:r>
              <a:rPr lang="en-US" dirty="0" smtClean="0"/>
              <a:t> has had implementing democratization policies. </a:t>
            </a:r>
            <a:endParaRPr lang="en-US" dirty="0"/>
          </a:p>
        </p:txBody>
      </p:sp>
    </p:spTree>
    <p:extLst>
      <p:ext uri="{BB962C8B-B14F-4D97-AF65-F5344CB8AC3E}">
        <p14:creationId xmlns:p14="http://schemas.microsoft.com/office/powerpoint/2010/main" val="389987067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One major problem is that Congress does not always provide agencies the resources to implement the laws they are meant to implement. </a:t>
            </a:r>
            <a:br>
              <a:rPr lang="en-US" dirty="0" smtClean="0"/>
            </a:br>
            <a:r>
              <a:rPr lang="en-US" dirty="0" smtClean="0"/>
              <a:t/>
            </a:r>
            <a:br>
              <a:rPr lang="en-US" dirty="0" smtClean="0"/>
            </a:br>
            <a:r>
              <a:rPr lang="en-US" dirty="0" smtClean="0"/>
              <a:t>This is a convenient way to derail the operations of agencies members of Congress are unable to terminate.</a:t>
            </a:r>
            <a:endParaRPr lang="en-US" dirty="0"/>
          </a:p>
        </p:txBody>
      </p:sp>
    </p:spTree>
    <p:extLst>
      <p:ext uri="{BB962C8B-B14F-4D97-AF65-F5344CB8AC3E}">
        <p14:creationId xmlns:p14="http://schemas.microsoft.com/office/powerpoint/2010/main" val="38998706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a:bodyPr>
          <a:lstStyle/>
          <a:p>
            <a:r>
              <a:rPr lang="en-US" sz="3200" dirty="0" smtClean="0"/>
              <a:t>One answer is that for over 100 years there has existed support for universal access to health care and health insurance. The private sector does not an especially good job of providing benefits to the poor.  </a:t>
            </a:r>
            <a:br>
              <a:rPr lang="en-US" sz="3200" dirty="0" smtClean="0"/>
            </a:br>
            <a:r>
              <a:rPr lang="en-US" sz="3200" dirty="0" smtClean="0"/>
              <a:t/>
            </a:r>
            <a:br>
              <a:rPr lang="en-US" sz="3200" dirty="0" smtClean="0"/>
            </a:br>
            <a:r>
              <a:rPr lang="en-US" sz="3200" dirty="0" smtClean="0"/>
              <a:t>Two decades ago, proposals were made that these ought to provided through the marketplace. Then after the election of 2008, and opportunity to create such a policy presented itself. </a:t>
            </a:r>
            <a:endParaRPr lang="en-US" sz="3200" dirty="0"/>
          </a:p>
        </p:txBody>
      </p:sp>
    </p:spTree>
    <p:extLst>
      <p:ext uri="{BB962C8B-B14F-4D97-AF65-F5344CB8AC3E}">
        <p14:creationId xmlns:p14="http://schemas.microsoft.com/office/powerpoint/2010/main" val="101780442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Opponents of the EPA for example have been unable to terminate it, but have been able to cut its funding to the point where it cannot do its job to the extent it was intended to do it.</a:t>
            </a:r>
            <a:endParaRPr lang="en-US" dirty="0"/>
          </a:p>
        </p:txBody>
      </p:sp>
    </p:spTree>
    <p:extLst>
      <p:ext uri="{BB962C8B-B14F-4D97-AF65-F5344CB8AC3E}">
        <p14:creationId xmlns:p14="http://schemas.microsoft.com/office/powerpoint/2010/main" val="321953009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Congress has oversight authority over executive agencies and are able to compel testimony whenever scandals occur. </a:t>
            </a:r>
            <a:br>
              <a:rPr lang="en-US" dirty="0" smtClean="0"/>
            </a:br>
            <a:r>
              <a:rPr lang="en-US" dirty="0" smtClean="0"/>
              <a:t/>
            </a:r>
            <a:br>
              <a:rPr lang="en-US" dirty="0" smtClean="0"/>
            </a:br>
            <a:r>
              <a:rPr lang="en-US" dirty="0" smtClean="0"/>
              <a:t>Agencies also perform this function internally. Most have offices of inspector general that are charged with this function.</a:t>
            </a:r>
            <a:endParaRPr lang="en-US" dirty="0"/>
          </a:p>
        </p:txBody>
      </p:sp>
    </p:spTree>
    <p:extLst>
      <p:ext uri="{BB962C8B-B14F-4D97-AF65-F5344CB8AC3E}">
        <p14:creationId xmlns:p14="http://schemas.microsoft.com/office/powerpoint/2010/main" val="144878493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Step Five: Policy Evaluation</a:t>
            </a:r>
            <a:endParaRPr lang="en-US" dirty="0"/>
          </a:p>
        </p:txBody>
      </p:sp>
    </p:spTree>
    <p:extLst>
      <p:ext uri="{BB962C8B-B14F-4D97-AF65-F5344CB8AC3E}">
        <p14:creationId xmlns:p14="http://schemas.microsoft.com/office/powerpoint/2010/main" val="144878493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Once policies are implemented, the evaluation process begins. </a:t>
            </a:r>
            <a:endParaRPr lang="en-US" dirty="0"/>
          </a:p>
        </p:txBody>
      </p:sp>
    </p:spTree>
    <p:extLst>
      <p:ext uri="{BB962C8B-B14F-4D97-AF65-F5344CB8AC3E}">
        <p14:creationId xmlns:p14="http://schemas.microsoft.com/office/powerpoint/2010/main" val="321953009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Sometimes this occurs regularly and systematically with studies – both inside and outside government – that attempt to determine whether policies successfully had their desired effect. </a:t>
            </a:r>
            <a:endParaRPr lang="en-US" dirty="0"/>
          </a:p>
        </p:txBody>
      </p:sp>
    </p:spTree>
    <p:extLst>
      <p:ext uri="{BB962C8B-B14F-4D97-AF65-F5344CB8AC3E}">
        <p14:creationId xmlns:p14="http://schemas.microsoft.com/office/powerpoint/2010/main" val="321953009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Did the stimulus bill work? </a:t>
            </a:r>
            <a:br>
              <a:rPr lang="en-US" dirty="0" smtClean="0"/>
            </a:br>
            <a:r>
              <a:rPr lang="en-US" dirty="0" smtClean="0"/>
              <a:t>Did our policy in Iraq work? </a:t>
            </a:r>
            <a:br>
              <a:rPr lang="en-US" dirty="0" smtClean="0"/>
            </a:br>
            <a:r>
              <a:rPr lang="en-US" dirty="0" smtClean="0"/>
              <a:t>The bank bailout? The bailout of the auto industry? Etc…</a:t>
            </a:r>
            <a:br>
              <a:rPr lang="en-US" dirty="0" smtClean="0"/>
            </a:br>
            <a:r>
              <a:rPr lang="en-US" dirty="0" smtClean="0"/>
              <a:t/>
            </a:r>
            <a:br>
              <a:rPr lang="en-US" dirty="0" smtClean="0"/>
            </a:br>
            <a:r>
              <a:rPr lang="en-US" dirty="0" smtClean="0"/>
              <a:t>And if they did or didn’t, why?</a:t>
            </a:r>
            <a:endParaRPr lang="en-US" dirty="0"/>
          </a:p>
        </p:txBody>
      </p:sp>
    </p:spTree>
    <p:extLst>
      <p:ext uri="{BB962C8B-B14F-4D97-AF65-F5344CB8AC3E}">
        <p14:creationId xmlns:p14="http://schemas.microsoft.com/office/powerpoint/2010/main" val="257171984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Sometimes items are evaluated because something occurs – an accident or other event – which gets covered in the media and forces the general population to rethink a policy.</a:t>
            </a:r>
            <a:endParaRPr lang="en-US" dirty="0"/>
          </a:p>
        </p:txBody>
      </p:sp>
    </p:spTree>
    <p:extLst>
      <p:ext uri="{BB962C8B-B14F-4D97-AF65-F5344CB8AC3E}">
        <p14:creationId xmlns:p14="http://schemas.microsoft.com/office/powerpoint/2010/main" val="257171984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9/11, the Gulf oil spill, the </a:t>
            </a:r>
            <a:r>
              <a:rPr lang="en-US" dirty="0" err="1" smtClean="0"/>
              <a:t>Trayvon</a:t>
            </a:r>
            <a:r>
              <a:rPr lang="en-US" dirty="0" smtClean="0"/>
              <a:t> Martin shooting, </a:t>
            </a:r>
            <a:r>
              <a:rPr lang="en-US" dirty="0" err="1" smtClean="0"/>
              <a:t>etc</a:t>
            </a:r>
            <a:r>
              <a:rPr lang="en-US" dirty="0" smtClean="0"/>
              <a:t> …</a:t>
            </a:r>
            <a:endParaRPr lang="en-US" dirty="0"/>
          </a:p>
        </p:txBody>
      </p:sp>
    </p:spTree>
    <p:extLst>
      <p:ext uri="{BB962C8B-B14F-4D97-AF65-F5344CB8AC3E}">
        <p14:creationId xmlns:p14="http://schemas.microsoft.com/office/powerpoint/2010/main" val="257171984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Debates over the success or failure of a given policy often place a policy back on the public’s agenda. </a:t>
            </a:r>
            <a:br>
              <a:rPr lang="en-US" dirty="0" smtClean="0"/>
            </a:br>
            <a:r>
              <a:rPr lang="en-US" dirty="0" smtClean="0"/>
              <a:t/>
            </a:r>
            <a:br>
              <a:rPr lang="en-US" dirty="0" smtClean="0"/>
            </a:br>
            <a:r>
              <a:rPr lang="en-US" dirty="0" smtClean="0"/>
              <a:t>This leads back to the beginning of the  process. </a:t>
            </a:r>
            <a:br>
              <a:rPr lang="en-US" dirty="0" smtClean="0"/>
            </a:br>
            <a:r>
              <a:rPr lang="en-US" dirty="0" smtClean="0"/>
              <a:t/>
            </a:r>
            <a:br>
              <a:rPr lang="en-US" dirty="0" smtClean="0"/>
            </a:br>
            <a:r>
              <a:rPr lang="en-US" dirty="0" smtClean="0"/>
              <a:t>The cycle can be never ending.</a:t>
            </a:r>
            <a:endParaRPr lang="en-US" dirty="0"/>
          </a:p>
        </p:txBody>
      </p:sp>
    </p:spTree>
    <p:extLst>
      <p:ext uri="{BB962C8B-B14F-4D97-AF65-F5344CB8AC3E}">
        <p14:creationId xmlns:p14="http://schemas.microsoft.com/office/powerpoint/2010/main" val="61878703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 final point</a:t>
            </a:r>
            <a:endParaRPr lang="en-US" dirty="0"/>
          </a:p>
        </p:txBody>
      </p:sp>
    </p:spTree>
    <p:extLst>
      <p:ext uri="{BB962C8B-B14F-4D97-AF65-F5344CB8AC3E}">
        <p14:creationId xmlns:p14="http://schemas.microsoft.com/office/powerpoint/2010/main" val="6187870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r>
              <a:rPr lang="en-US" dirty="0" smtClean="0"/>
              <a:t>Now of course there are efforts to derail the policy through the courts. </a:t>
            </a:r>
            <a:br>
              <a:rPr lang="en-US" dirty="0" smtClean="0"/>
            </a:br>
            <a:r>
              <a:rPr lang="en-US" dirty="0" smtClean="0"/>
              <a:t/>
            </a:r>
            <a:br>
              <a:rPr lang="en-US" dirty="0" smtClean="0"/>
            </a:br>
            <a:r>
              <a:rPr lang="en-US" dirty="0" smtClean="0"/>
              <a:t>Which means that the effort to determine how to provide universal access to health insurance will be delayed until other ideas come forward.</a:t>
            </a:r>
            <a:endParaRPr lang="en-US" dirty="0"/>
          </a:p>
        </p:txBody>
      </p:sp>
    </p:spTree>
    <p:extLst>
      <p:ext uri="{BB962C8B-B14F-4D97-AF65-F5344CB8AC3E}">
        <p14:creationId xmlns:p14="http://schemas.microsoft.com/office/powerpoint/2010/main" val="333552954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Policies and programs, once established, are very difficult to terminate. </a:t>
            </a:r>
            <a:br>
              <a:rPr lang="en-US" dirty="0" smtClean="0"/>
            </a:br>
            <a:r>
              <a:rPr lang="en-US" dirty="0" smtClean="0"/>
              <a:t/>
            </a:r>
            <a:br>
              <a:rPr lang="en-US" dirty="0" smtClean="0"/>
            </a:br>
            <a:r>
              <a:rPr lang="en-US" dirty="0" smtClean="0"/>
              <a:t>Constituencies develop to maintain them. These often take the form of an iron triangle.  </a:t>
            </a:r>
            <a:endParaRPr lang="en-US" dirty="0"/>
          </a:p>
        </p:txBody>
      </p:sp>
    </p:spTree>
    <p:extLst>
      <p:ext uri="{BB962C8B-B14F-4D97-AF65-F5344CB8AC3E}">
        <p14:creationId xmlns:p14="http://schemas.microsoft.com/office/powerpoint/2010/main" val="207096914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omsj.org/wp-content/uploads/TRIANG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04800"/>
            <a:ext cx="8285781" cy="617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985916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classic example is the </a:t>
            </a:r>
            <a:r>
              <a:rPr lang="en-US" dirty="0" smtClean="0">
                <a:hlinkClick r:id="rId2"/>
              </a:rPr>
              <a:t>military industrial complex</a:t>
            </a:r>
            <a:r>
              <a:rPr lang="en-US" dirty="0" smtClean="0"/>
              <a:t> referred to in a speech by </a:t>
            </a:r>
            <a:r>
              <a:rPr lang="en-US" dirty="0" smtClean="0">
                <a:hlinkClick r:id="rId3"/>
              </a:rPr>
              <a:t>Eisenhower</a:t>
            </a:r>
            <a:r>
              <a:rPr lang="en-US" dirty="0" smtClean="0"/>
              <a:t>.</a:t>
            </a:r>
            <a:endParaRPr lang="en-US" dirty="0"/>
          </a:p>
        </p:txBody>
      </p:sp>
    </p:spTree>
    <p:extLst>
      <p:ext uri="{BB962C8B-B14F-4D97-AF65-F5344CB8AC3E}">
        <p14:creationId xmlns:p14="http://schemas.microsoft.com/office/powerpoint/2010/main" val="207096914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endParaRPr lang="en-US" dirty="0"/>
          </a:p>
        </p:txBody>
      </p:sp>
    </p:spTree>
    <p:extLst>
      <p:ext uri="{BB962C8B-B14F-4D97-AF65-F5344CB8AC3E}">
        <p14:creationId xmlns:p14="http://schemas.microsoft.com/office/powerpoint/2010/main" val="6187870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5092</TotalTime>
  <Words>1728</Words>
  <Application>Microsoft Office PowerPoint</Application>
  <PresentationFormat>On-screen Show (4:3)</PresentationFormat>
  <Paragraphs>107</Paragraphs>
  <Slides>93</Slides>
  <Notes>0</Notes>
  <HiddenSlides>0</HiddenSlides>
  <MMClips>0</MMClips>
  <ScaleCrop>false</ScaleCrop>
  <HeadingPairs>
    <vt:vector size="4" baseType="variant">
      <vt:variant>
        <vt:lpstr>Theme</vt:lpstr>
      </vt:variant>
      <vt:variant>
        <vt:i4>1</vt:i4>
      </vt:variant>
      <vt:variant>
        <vt:lpstr>Slide Titles</vt:lpstr>
      </vt:variant>
      <vt:variant>
        <vt:i4>93</vt:i4>
      </vt:variant>
    </vt:vector>
  </HeadingPairs>
  <TitlesOfParts>
    <vt:vector size="94" baseType="lpstr">
      <vt:lpstr>Office Theme</vt:lpstr>
      <vt:lpstr>Public Policy</vt:lpstr>
      <vt:lpstr>In this section I’ll outline, as best I can, what the term “public policy” refers to, and specifically address these three questions.</vt:lpstr>
      <vt:lpstr>What is public policy? What is the public policy process? What is policy analysis?  Now, a definition</vt:lpstr>
      <vt:lpstr>Definition  Public policy is a purposive and consistent course of action produced as a response to a perceived problem of a constituency, formulated by a specific political process, and adopted, implemented, and enforced by a public agency.</vt:lpstr>
      <vt:lpstr>Some random, and possibly helpful, links:   Wikipedia: Public Policy An online course in public policy.</vt:lpstr>
      <vt:lpstr>At its simplest, public policy is the term used to describe what it is that governments do. Generally these are done in response to a demand that a certain thing be done, then the question becomes, how is this “thing’ best done. </vt:lpstr>
      <vt:lpstr>A current example – as of April 2012.  Why are we even dealing with Obamacare?</vt:lpstr>
      <vt:lpstr>One answer is that for over 100 years there has existed support for universal access to health care and health insurance. The private sector does not an especially good job of providing benefits to the poor.    Two decades ago, proposals were made that these ought to provided through the marketplace. Then after the election of 2008, and opportunity to create such a policy presented itself. </vt:lpstr>
      <vt:lpstr>Now of course there are efforts to derail the policy through the courts.   Which means that the effort to determine how to provide universal access to health insurance will be delayed until other ideas come forward.</vt:lpstr>
      <vt:lpstr>This tells us that the public policy process is complex and sometimes never ending.</vt:lpstr>
      <vt:lpstr>Here’s another definition:   Public Policy is whatever governments choose to do or not to do.</vt:lpstr>
      <vt:lpstr>Whatever it chooses to do can be done in various ways and can involve different mechanisms.  Public agencies can be established, regulations can be imposed, felonies created, incentives provided, etc . . . </vt:lpstr>
      <vt:lpstr>So public policy isn’t just what government does,    its how it does it.</vt:lpstr>
      <vt:lpstr>Every single thing governments do can be looked at as a policy issue  examples </vt:lpstr>
      <vt:lpstr>Here are some Wikipedia pages on various national policy arenas:</vt:lpstr>
      <vt:lpstr>And that’s incomplete</vt:lpstr>
      <vt:lpstr>As we know from looking at the Constitutions of the U.S. and Texas – as well as city charters – certain functions (powers / policies) are mentioned in each document. </vt:lpstr>
      <vt:lpstr>Madison argued that the powers of the national government are few and defined and the powers of the states are many and undefined.</vt:lpstr>
      <vt:lpstr>Two principal powers are delegated to the national government. These are primarily commercial and military.   These are two categories of public policy that the national government is granted special jurisdiction over. </vt:lpstr>
      <vt:lpstr>Through the elastic clauses, the national government has expanded authority over other areas of public policy, as long as they can be argued to relate to one of the delegated powers.  The national government’s expansion into drug and civil rights policy is based on the commerce clause, for example. </vt:lpstr>
      <vt:lpstr>States are granted jurisdiction over the reserved powers, which tend to fall under the heading of police powers:   The power to regulate the health, safety, welfare and morals of a community.</vt:lpstr>
      <vt:lpstr>Examples of state public policy </vt:lpstr>
      <vt:lpstr>Two major policy think tanks in Texas  Conservative: Texas Public Policy Foundation Liberal: Center for Public Policy Priorities</vt:lpstr>
      <vt:lpstr>States also have the power to grant city charters, which allow them to determine what sorts of policies they can influence.</vt:lpstr>
      <vt:lpstr>As a consequence, public policy exists within the broader context of federalism, which simply makes it even more complex. </vt:lpstr>
      <vt:lpstr>Public policy becomes even more complex when you take into consideration party disputes. Many of the disputes between the parties come down to which problems they see as being worth intervening over and how they should be addressed.  Democrats and Republicans tend to offer different positions on public policy matters as well as different theories about how public issues ought to be addressed. The also differ in terms of what actual problems exist that deserve governmental attention.</vt:lpstr>
      <vt:lpstr>One way to approach the study of public policy is to think of it as a process – an ongoing process actually</vt:lpstr>
      <vt:lpstr>Interesting website: A syllabus to Public Interest Writing, including a discussion of the public policy process.  And a few other random web sources on the public policy process: thisnation.com, Hofstra, and some power points.  </vt:lpstr>
      <vt:lpstr>And for what its worth, The Laws of the Public Policy Process.  Take this tongue in cheek.</vt:lpstr>
      <vt:lpstr>Most scholars argue that there are five steps to the public policy process.</vt:lpstr>
      <vt:lpstr>1 – Agenda Setting 2 – Policy Formulation 3 – Policy Adoption 4 – Policy implementation 5 – Policy Evaluation</vt:lpstr>
      <vt:lpstr>As a point of comparison, here is an 8 step version of the process:   Issue identification Policy analysis Policy instrument development Consultation Coordination Decision Implementation Evaluation</vt:lpstr>
      <vt:lpstr>And depending how the policy is evaluated – especially if the evaluation is very negative – the policy may wind up back on the public’s agenda and the entire process might begin all over again.</vt:lpstr>
      <vt:lpstr>An example as I am writing this (4/22/12), in the wake of the Trayvon Martin killing, the “stand your ground laws” which were used to justify it, are being reviewed in the public arena. </vt:lpstr>
      <vt:lpstr>Let’s walk through the process and highlight the different actors in each step, as well as the different circumstances present in each step. </vt:lpstr>
      <vt:lpstr>First Step: Agenda Setting</vt:lpstr>
      <vt:lpstr>Before a policy issue can be dealt with, people have to not only become aware of it, but it has to presented in such a way that it poses a defined problem that has a solution that a government can address.   It has to first come on the public’s agenda, and then on the government’s agenda. </vt:lpstr>
      <vt:lpstr>For an example, you might want to click on the following long to Making an Issue of Child Abuse, which is the story of how child abuse became a public interest concern.</vt:lpstr>
      <vt:lpstr>There can be multiple agents responsible for highlighting problems. Usually, the media play a huge role in agenda setting because their business is to communicate things that people want to hear.   Here’s an academic approach  to the issue of agenda setting.</vt:lpstr>
      <vt:lpstr>There is tremendous competition to influence not only what the media covers, but how they cover it. How do they define a problem? </vt:lpstr>
      <vt:lpstr>Example: When covering crime, is it dealt with as an individual moral problem based on bad decision making, or as a societal problem based on poverty and the lack of lawful ways to make a living?  This distinction matters for how proposals to solve this issue will develop.</vt:lpstr>
      <vt:lpstr>What is the exact problem that need to be addressed? And how is it to be address?</vt:lpstr>
      <vt:lpstr>Some policies are addressed by establishing an institution to implement a – hoped for – solution.   Others are proposed to be addressed by creating tax subsidies and deductions. These can make it seem as if there is no real government policy in place at all. For an example, read: The Hidden Welfare State.</vt:lpstr>
      <vt:lpstr>Even more critically, it has to be proved that a particular issue presents a problem that has a solution, rather than a condition (a state of being) that simply has to be accepted because it has to real solution. </vt:lpstr>
      <vt:lpstr>One of the functions of a think tank (see this list) it to generate ideas and proposals regarding public issues</vt:lpstr>
      <vt:lpstr>Sometimes these issues become  politicized, and people run for office promoting them.   Members of the political branches – the legislative and executive branches – can be made to pay attention to these issues by constituents. If they don’t they can be defeated in elections.  </vt:lpstr>
      <vt:lpstr>Even though the national judiciary is supposed to be removed from politics, appointments are often based on the supposed judicial philosophies of the appointees.   In Texas, the elected judiciary often takes explicit positions on policy issues. Tort reform for example.</vt:lpstr>
      <vt:lpstr>But just because a law is proposed and introduced in Congress doesn’t mean that it will be taken seriously.   It has to be supported – or opposed - by some vested interest. </vt:lpstr>
      <vt:lpstr>The recently passed (as of spring 2012) STOCK Act had been introduced years before a 60 Minutes story put public opinion behind the bill and led to its passage.</vt:lpstr>
      <vt:lpstr>Once an policy is on the agenda, it goes through the formation phase. </vt:lpstr>
      <vt:lpstr>Second Step: Policy Formation</vt:lpstr>
      <vt:lpstr>This is the process by which a specific policy to address a given policy is put together by decision makers. </vt:lpstr>
      <vt:lpstr>The most important participants in this process – the ones that matter the most – are members of Congress.   Especially those that are members of standing committees that have jurisdiction over the subject matter of a particular policy.  </vt:lpstr>
      <vt:lpstr>Not only can they be the source of legislation, they are in the best position to influence the exact content of legislation.  This is why there is such competition to get on certain committees.</vt:lpstr>
      <vt:lpstr>It is very important for members of Congress from Texas to be on the House Energy and Commerce Committee.</vt:lpstr>
      <vt:lpstr>Interest groups and executive agencies make special efforts to establish and maintain close relationships with members and the staffs of the standing committees with jurisdiction over the polices they have interest in.</vt:lpstr>
      <vt:lpstr>This is the heart of an iron triangle.   More on this far below.</vt:lpstr>
      <vt:lpstr>They each – as well as the constituents of members of Congress – attempt to influence how policies are formulated.</vt:lpstr>
      <vt:lpstr>Once formulated, the policy has to be adopted.</vt:lpstr>
      <vt:lpstr>Step Three: Policy Adoption</vt:lpstr>
      <vt:lpstr>This refers to the decision to adopt a specific way of addressing a problem.   Most specifically it refers to the bills that are signed into law. Why did that law look the way it did?</vt:lpstr>
      <vt:lpstr>This process can involve a great many compromises that can distort legislation.   What does it take to pass a specific bill into law? What other factors might have been taken into consideration that had nothing to do with the actual content of the law?</vt:lpstr>
      <vt:lpstr>Recall that laws have to passed by each chamber of the legislature and signed by the chief executive in order to become law.   This is true on the national and state level, and with modifications, the local level as well. </vt:lpstr>
      <vt:lpstr>What deals were necessary in order to ensure that a law was in fact passed? What did it take to get those votes?   Bills are often criticized because they are very long, but they can be long because they contain language necessary to obtain the votes necessary for passage.  </vt:lpstr>
      <vt:lpstr>What was necessary in the Senate to ensure that the bill would not be filibustered? </vt:lpstr>
      <vt:lpstr>On the national level, loose rules in the Senate can allow for the inclusion of entire separate bills in one larger one.   This means that some policies can be adopted, not because there was a specific call for them to be passed, but because passage was necessary to get support for other pieces of legislation.</vt:lpstr>
      <vt:lpstr>The word for this is logrolling. </vt:lpstr>
      <vt:lpstr>The point is that some policies are adopted not based on their intrinsic merit, but on what was possible to pass at a given moment in time.   What was politically feasible at the moment it was being considered in the legislature?</vt:lpstr>
      <vt:lpstr>Once passed into law, the policies now adopted have to be implemented.</vt:lpstr>
      <vt:lpstr>Step Four: Policy Implementation</vt:lpstr>
      <vt:lpstr>This involves the executive branch primarily, see a definition here.  After a law is passed, it is given to the appropriate executive agency to implement. It can do so with some discretion depending on how clearly the law is written. </vt:lpstr>
      <vt:lpstr>The agency is responsible for translating policy goals into operational rules and to develop guidelines for the program.   They also coordinate the various actors involved in the process.</vt:lpstr>
      <vt:lpstr>Sometimes the law establishes a new agency.   Often it is easier to establish a new agency to implement a new law than to retool an existing agency to do the same thing. </vt:lpstr>
      <vt:lpstr>Often laws are written vaguely in order for the legislature to avoid making constituents unhappy.   Policies often require tradeoffs to be made and these can make re-election difficult. Delegating these decisions to bureaucrats can be convenient. </vt:lpstr>
      <vt:lpstr>The key tool the bureaucracy has in implementing laws is rulemaking. </vt:lpstr>
      <vt:lpstr>Rulemaking at the Department of Labor Regulations.gov FCC: The Rulemaking Process Office of Information and Regulatory Affairs Federal Register</vt:lpstr>
      <vt:lpstr>Since the implementation process involves actually attempting to make legislation work on the ground, the process can be frustrating.  External constraints are common.</vt:lpstr>
      <vt:lpstr>For further reading, here’s a paper detailing the problems USAID has had implementing democratization policies. </vt:lpstr>
      <vt:lpstr>One major problem is that Congress does not always provide agencies the resources to implement the laws they are meant to implement.   This is a convenient way to derail the operations of agencies members of Congress are unable to terminate.</vt:lpstr>
      <vt:lpstr>Opponents of the EPA for example have been unable to terminate it, but have been able to cut its funding to the point where it cannot do its job to the extent it was intended to do it.</vt:lpstr>
      <vt:lpstr>Congress has oversight authority over executive agencies and are able to compel testimony whenever scandals occur.   Agencies also perform this function internally. Most have offices of inspector general that are charged with this function.</vt:lpstr>
      <vt:lpstr>Step Five: Policy Evaluation</vt:lpstr>
      <vt:lpstr>Once policies are implemented, the evaluation process begins. </vt:lpstr>
      <vt:lpstr>Sometimes this occurs regularly and systematically with studies – both inside and outside government – that attempt to determine whether policies successfully had their desired effect. </vt:lpstr>
      <vt:lpstr>Did the stimulus bill work?  Did our policy in Iraq work?  The bank bailout? The bailout of the auto industry? Etc…  And if they did or didn’t, why?</vt:lpstr>
      <vt:lpstr>Sometimes items are evaluated because something occurs – an accident or other event – which gets covered in the media and forces the general population to rethink a policy.</vt:lpstr>
      <vt:lpstr>9/11, the Gulf oil spill, the Trayvon Martin shooting, etc …</vt:lpstr>
      <vt:lpstr>Debates over the success or failure of a given policy often place a policy back on the public’s agenda.   This leads back to the beginning of the  process.   The cycle can be never ending.</vt:lpstr>
      <vt:lpstr>A final point</vt:lpstr>
      <vt:lpstr>Policies and programs, once established, are very difficult to terminate.   Constituencies develop to maintain them. These often take the form of an iron triangle.  </vt:lpstr>
      <vt:lpstr>PowerPoint Presentation</vt:lpstr>
      <vt:lpstr>The classic example is the military industrial complex referred to in a speech by Eisenhower.</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Policy</dc:title>
  <dc:creator>Kevin Jefferies</dc:creator>
  <cp:lastModifiedBy>Kevin Jefferies</cp:lastModifiedBy>
  <cp:revision>108</cp:revision>
  <dcterms:created xsi:type="dcterms:W3CDTF">2012-04-19T13:43:56Z</dcterms:created>
  <dcterms:modified xsi:type="dcterms:W3CDTF">2012-04-23T02:36:11Z</dcterms:modified>
</cp:coreProperties>
</file>